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4.jpg" ContentType="image/jpeg"/>
  <Override PartName="/ppt/notesSlides/notesSlide7.xml" ContentType="application/vnd.openxmlformats-officedocument.presentationml.notesSlide+xml"/>
  <Override PartName="/ppt/media/image31.jpg" ContentType="image/jpeg"/>
  <Override PartName="/ppt/media/image43.jpg" ContentType="image/jpeg"/>
  <Override PartName="/ppt/media/image44.jpg" ContentType="image/jpeg"/>
  <Override PartName="/ppt/media/image45.jpg" ContentType="image/jpeg"/>
  <Override PartName="/ppt/notesSlides/notesSlide8.xml" ContentType="application/vnd.openxmlformats-officedocument.presentationml.notesSlide+xml"/>
  <Override PartName="/ppt/media/image59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334" r:id="rId4"/>
    <p:sldId id="259" r:id="rId5"/>
    <p:sldId id="260" r:id="rId6"/>
    <p:sldId id="373" r:id="rId7"/>
    <p:sldId id="305" r:id="rId8"/>
    <p:sldId id="265" r:id="rId9"/>
    <p:sldId id="425" r:id="rId10"/>
    <p:sldId id="342" r:id="rId11"/>
    <p:sldId id="396" r:id="rId12"/>
    <p:sldId id="451" r:id="rId13"/>
    <p:sldId id="426" r:id="rId14"/>
    <p:sldId id="427" r:id="rId15"/>
    <p:sldId id="428" r:id="rId16"/>
    <p:sldId id="398" r:id="rId17"/>
    <p:sldId id="429" r:id="rId18"/>
    <p:sldId id="430" r:id="rId19"/>
    <p:sldId id="431" r:id="rId20"/>
    <p:sldId id="447" r:id="rId21"/>
    <p:sldId id="432" r:id="rId22"/>
    <p:sldId id="433" r:id="rId23"/>
    <p:sldId id="448" r:id="rId24"/>
    <p:sldId id="449" r:id="rId25"/>
    <p:sldId id="435" r:id="rId26"/>
    <p:sldId id="436" r:id="rId27"/>
    <p:sldId id="437" r:id="rId28"/>
    <p:sldId id="438" r:id="rId29"/>
    <p:sldId id="439" r:id="rId30"/>
    <p:sldId id="452" r:id="rId31"/>
    <p:sldId id="446" r:id="rId32"/>
    <p:sldId id="300" r:id="rId33"/>
    <p:sldId id="441" r:id="rId34"/>
    <p:sldId id="450" r:id="rId35"/>
    <p:sldId id="442" r:id="rId36"/>
    <p:sldId id="443" r:id="rId37"/>
    <p:sldId id="444" r:id="rId38"/>
    <p:sldId id="445" r:id="rId39"/>
    <p:sldId id="420" r:id="rId40"/>
    <p:sldId id="440" r:id="rId41"/>
    <p:sldId id="364" r:id="rId42"/>
    <p:sldId id="295" r:id="rId43"/>
    <p:sldId id="377" r:id="rId44"/>
    <p:sldId id="302" r:id="rId45"/>
    <p:sldId id="335" r:id="rId46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9D2"/>
    <a:srgbClr val="99FFCC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11"/>
    <p:restoredTop sz="97030"/>
  </p:normalViewPr>
  <p:slideViewPr>
    <p:cSldViewPr>
      <p:cViewPr varScale="1">
        <p:scale>
          <a:sx n="202" d="100"/>
          <a:sy n="202" d="100"/>
        </p:scale>
        <p:origin x="176" y="2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4DEE-AA18-4B6A-845C-60AFD9463AA2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5BB5-C319-4CC0-9F8F-8FE78AD35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7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05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18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29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239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38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419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563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575" y="388001"/>
            <a:ext cx="7996849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27549" y="1317655"/>
            <a:ext cx="209550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7087" y="1115827"/>
            <a:ext cx="1866265" cy="353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33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863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54" y="388000"/>
            <a:ext cx="871889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799" y="1421874"/>
            <a:ext cx="8535035" cy="191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42.png"/><Relationship Id="rId7" Type="http://schemas.openxmlformats.org/officeDocument/2006/relationships/image" Target="../media/image39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0.png"/><Relationship Id="rId4" Type="http://schemas.openxmlformats.org/officeDocument/2006/relationships/image" Target="../media/image43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ru/1-10-decision-trees/" TargetMode="External"/><Relationship Id="rId7" Type="http://schemas.openxmlformats.org/officeDocument/2006/relationships/hyperlink" Target="https://www.hse.ru/mirror/pubs/share/21528595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mi.nstu.ru/~vms/lecture/data_mining/trees.htm#_Toc123289775" TargetMode="External"/><Relationship Id="rId5" Type="http://schemas.openxmlformats.org/officeDocument/2006/relationships/hyperlink" Target="https://towardsdatascience.com/an-exhaustive-guide-to-classification-using-decision-trees-8d472e77223f" TargetMode="External"/><Relationship Id="rId4" Type="http://schemas.openxmlformats.org/officeDocument/2006/relationships/hyperlink" Target="https://www.youtube.com/watch?v=h7FF6EcXDqA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sz="5600" spc="-35" dirty="0">
                <a:solidFill>
                  <a:srgbClr val="FFFFFF"/>
                </a:solidFill>
              </a:rPr>
              <a:t>ML</a:t>
            </a:r>
            <a:r>
              <a:rPr sz="5600" spc="-45" dirty="0">
                <a:solidFill>
                  <a:srgbClr val="FFFFFF"/>
                </a:solidFill>
              </a:rPr>
              <a:t> </a:t>
            </a:r>
            <a:r>
              <a:rPr lang="en-US" sz="5600" spc="20" dirty="0">
                <a:solidFill>
                  <a:srgbClr val="FFFFFF"/>
                </a:solidFill>
              </a:rPr>
              <a:t>Professional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en-US" spc="-10" dirty="0">
                <a:solidFill>
                  <a:srgbClr val="FFFFFF"/>
                </a:solidFill>
              </a:rPr>
              <a:t>Decision tree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br>
              <a:rPr lang="ru-RU" dirty="0"/>
            </a:br>
            <a:br>
              <a:rPr lang="ru-RU" dirty="0"/>
            </a:br>
            <a:r>
              <a:rPr lang="ru-RU" dirty="0"/>
              <a:t>Идея</a:t>
            </a:r>
            <a:br>
              <a:rPr lang="ru-RU" dirty="0"/>
            </a:br>
            <a:br>
              <a:rPr lang="ru-RU" dirty="0"/>
            </a:br>
            <a:r>
              <a:rPr lang="ru-RU" sz="2800" dirty="0"/>
              <a:t>Дерево решений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1339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6B4817-F6EA-104D-BC2B-3353CF182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19" y="878674"/>
            <a:ext cx="7167561" cy="4095749"/>
          </a:xfrm>
          <a:prstGeom prst="rect">
            <a:avLst/>
          </a:prstGeom>
          <a:ln>
            <a:noFill/>
          </a:ln>
          <a:effectLst>
            <a:softEdge rad="183404"/>
          </a:effectLst>
        </p:spPr>
      </p:pic>
    </p:spTree>
    <p:extLst>
      <p:ext uri="{BB962C8B-B14F-4D97-AF65-F5344CB8AC3E}">
        <p14:creationId xmlns:p14="http://schemas.microsoft.com/office/powerpoint/2010/main" val="1512280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A10CC-C8E5-6345-B6CE-40BB32967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дерева решений</a:t>
            </a:r>
            <a:endParaRPr lang="en-US" dirty="0"/>
          </a:p>
        </p:txBody>
      </p:sp>
      <p:pic>
        <p:nvPicPr>
          <p:cNvPr id="3" name="Google Shape;229;g28bf07d12b5_0_5">
            <a:extLst>
              <a:ext uri="{FF2B5EF4-FFF2-40B4-BE49-F238E27FC236}">
                <a16:creationId xmlns:a16="http://schemas.microsoft.com/office/drawing/2014/main" id="{5A54F49E-1332-B54D-89EB-3AA282B4D6D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9925" y="1175600"/>
            <a:ext cx="5588474" cy="3704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9640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pic>
        <p:nvPicPr>
          <p:cNvPr id="4" name="Google Shape;242;p43">
            <a:extLst>
              <a:ext uri="{FF2B5EF4-FFF2-40B4-BE49-F238E27FC236}">
                <a16:creationId xmlns:a16="http://schemas.microsoft.com/office/drawing/2014/main" id="{C94E8EBE-BC97-0741-85F9-D43885C6926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62036" y="1011791"/>
            <a:ext cx="6619927" cy="3774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6211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21" name="Google Shape;265;p44">
            <a:extLst>
              <a:ext uri="{FF2B5EF4-FFF2-40B4-BE49-F238E27FC236}">
                <a16:creationId xmlns:a16="http://schemas.microsoft.com/office/drawing/2014/main" id="{73B502D0-3902-A849-8E96-610BB269C617}"/>
              </a:ext>
            </a:extLst>
          </p:cNvPr>
          <p:cNvSpPr txBox="1"/>
          <p:nvPr/>
        </p:nvSpPr>
        <p:spPr>
          <a:xfrm>
            <a:off x="698250" y="1020625"/>
            <a:ext cx="7099800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066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1E6"/>
              </a:buClr>
              <a:buSzPts val="2000"/>
            </a:pPr>
            <a:r>
              <a:rPr lang="ru" sz="2000" dirty="0">
                <a:latin typeface="Trebuchet MS"/>
                <a:ea typeface="Trebuchet MS"/>
                <a:cs typeface="Trebuchet MS"/>
                <a:sym typeface="Trebuchet MS"/>
              </a:rPr>
              <a:t>Дерево – кусочно-постоянная функция</a:t>
            </a:r>
            <a:endParaRPr sz="2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E802C7-578E-704B-A328-BAF6A319928F}"/>
              </a:ext>
            </a:extLst>
          </p:cNvPr>
          <p:cNvSpPr txBox="1"/>
          <p:nvPr/>
        </p:nvSpPr>
        <p:spPr>
          <a:xfrm>
            <a:off x="5791200" y="3208013"/>
            <a:ext cx="26650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Построение: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Определить </a:t>
            </a:r>
            <a:r>
              <a:rPr lang="en-US" dirty="0"/>
              <a:t>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Выполнить разбиение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DA0305-8E17-7646-B5A3-A2568647C098}"/>
              </a:ext>
            </a:extLst>
          </p:cNvPr>
          <p:cNvSpPr txBox="1"/>
          <p:nvPr/>
        </p:nvSpPr>
        <p:spPr>
          <a:xfrm>
            <a:off x="4661464" y="2121522"/>
            <a:ext cx="108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threshold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A19363-283B-BA4D-9529-6DDB5257206B}"/>
              </a:ext>
            </a:extLst>
          </p:cNvPr>
          <p:cNvSpPr txBox="1"/>
          <p:nvPr/>
        </p:nvSpPr>
        <p:spPr>
          <a:xfrm>
            <a:off x="1447800" y="2121522"/>
            <a:ext cx="86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feature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B522ACBD-CDF2-FD40-855C-E31B16E747D3}"/>
                  </a:ext>
                </a:extLst>
              </p:cNvPr>
              <p:cNvSpPr/>
              <p:nvPr/>
            </p:nvSpPr>
            <p:spPr>
              <a:xfrm>
                <a:off x="2628901" y="2876550"/>
                <a:ext cx="1447800" cy="6858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B522ACBD-CDF2-FD40-855C-E31B16E74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901" y="2876550"/>
                <a:ext cx="1447800" cy="6858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E3733C0-16EE-FD47-9B38-46B6A48509DE}"/>
              </a:ext>
            </a:extLst>
          </p:cNvPr>
          <p:cNvCxnSpPr>
            <a:stCxn id="23" idx="2"/>
          </p:cNvCxnSpPr>
          <p:nvPr/>
        </p:nvCxnSpPr>
        <p:spPr>
          <a:xfrm>
            <a:off x="1880130" y="2490854"/>
            <a:ext cx="1167870" cy="61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725283-9FE5-DC46-BC07-1B7F91527B02}"/>
              </a:ext>
            </a:extLst>
          </p:cNvPr>
          <p:cNvCxnSpPr>
            <a:stCxn id="22" idx="2"/>
          </p:cNvCxnSpPr>
          <p:nvPr/>
        </p:nvCxnSpPr>
        <p:spPr>
          <a:xfrm flipH="1">
            <a:off x="3733800" y="2490854"/>
            <a:ext cx="1469736" cy="7285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6C74445-F8DB-A542-94F9-303B6A90EDC1}"/>
              </a:ext>
            </a:extLst>
          </p:cNvPr>
          <p:cNvSpPr/>
          <p:nvPr/>
        </p:nvSpPr>
        <p:spPr>
          <a:xfrm>
            <a:off x="3048000" y="3028950"/>
            <a:ext cx="304801" cy="304800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18DF5DE-C8B5-E948-B75D-E321A0A42806}"/>
              </a:ext>
            </a:extLst>
          </p:cNvPr>
          <p:cNvSpPr/>
          <p:nvPr/>
        </p:nvSpPr>
        <p:spPr>
          <a:xfrm>
            <a:off x="3581400" y="3105150"/>
            <a:ext cx="152400" cy="228600"/>
          </a:xfrm>
          <a:prstGeom prst="round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413CD4-DB1F-6F4A-A230-2221B01D8156}"/>
              </a:ext>
            </a:extLst>
          </p:cNvPr>
          <p:cNvCxnSpPr>
            <a:stCxn id="24" idx="2"/>
          </p:cNvCxnSpPr>
          <p:nvPr/>
        </p:nvCxnSpPr>
        <p:spPr>
          <a:xfrm flipH="1">
            <a:off x="2667000" y="3562350"/>
            <a:ext cx="685801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3DAC2F-8B72-BC4E-8888-D49461F86D2E}"/>
              </a:ext>
            </a:extLst>
          </p:cNvPr>
          <p:cNvCxnSpPr>
            <a:cxnSpLocks/>
          </p:cNvCxnSpPr>
          <p:nvPr/>
        </p:nvCxnSpPr>
        <p:spPr>
          <a:xfrm>
            <a:off x="3352801" y="3570336"/>
            <a:ext cx="685801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86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B93D8-9777-2140-BA1B-C2EC7DFD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21" name="Google Shape;265;p44">
            <a:extLst>
              <a:ext uri="{FF2B5EF4-FFF2-40B4-BE49-F238E27FC236}">
                <a16:creationId xmlns:a16="http://schemas.microsoft.com/office/drawing/2014/main" id="{73B502D0-3902-A849-8E96-610BB269C617}"/>
              </a:ext>
            </a:extLst>
          </p:cNvPr>
          <p:cNvSpPr txBox="1"/>
          <p:nvPr/>
        </p:nvSpPr>
        <p:spPr>
          <a:xfrm>
            <a:off x="698250" y="1020625"/>
            <a:ext cx="7099800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066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1E6"/>
              </a:buClr>
              <a:buSzPts val="2000"/>
            </a:pPr>
            <a:r>
              <a:rPr lang="ru" sz="2000" dirty="0">
                <a:latin typeface="Trebuchet MS"/>
                <a:ea typeface="Trebuchet MS"/>
                <a:cs typeface="Trebuchet MS"/>
                <a:sym typeface="Trebuchet MS"/>
              </a:rPr>
              <a:t>Дерево – кусочно-постоянная функция</a:t>
            </a:r>
            <a:endParaRPr sz="2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E802C7-578E-704B-A328-BAF6A319928F}"/>
              </a:ext>
            </a:extLst>
          </p:cNvPr>
          <p:cNvSpPr txBox="1"/>
          <p:nvPr/>
        </p:nvSpPr>
        <p:spPr>
          <a:xfrm>
            <a:off x="5792187" y="1789435"/>
            <a:ext cx="28151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Построение: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Определить </a:t>
            </a:r>
            <a:r>
              <a:rPr lang="en-US" dirty="0"/>
              <a:t>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Выполнить разбиение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Выучить весь </a:t>
            </a:r>
            <a:r>
              <a:rPr lang="ru-RU" dirty="0" err="1"/>
              <a:t>датасет</a:t>
            </a:r>
            <a:r>
              <a:rPr lang="ru-RU" dirty="0"/>
              <a:t> </a:t>
            </a:r>
            <a:r>
              <a:rPr lang="ru-RU" dirty="0">
                <a:sym typeface="Wingdings" pitchFamily="2" charset="2"/>
              </a:rPr>
              <a:t>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B522ACBD-CDF2-FD40-855C-E31B16E747D3}"/>
                  </a:ext>
                </a:extLst>
              </p:cNvPr>
              <p:cNvSpPr/>
              <p:nvPr/>
            </p:nvSpPr>
            <p:spPr>
              <a:xfrm>
                <a:off x="2209800" y="1773625"/>
                <a:ext cx="1447800" cy="6858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B522ACBD-CDF2-FD40-855C-E31B16E74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773625"/>
                <a:ext cx="1447800" cy="6858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E0433900-D6C8-A247-97DB-43A897B83361}"/>
                  </a:ext>
                </a:extLst>
              </p:cNvPr>
              <p:cNvSpPr/>
              <p:nvPr/>
            </p:nvSpPr>
            <p:spPr>
              <a:xfrm>
                <a:off x="1295400" y="2998070"/>
                <a:ext cx="1447800" cy="6858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E0433900-D6C8-A247-97DB-43A897B833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998070"/>
                <a:ext cx="1447800" cy="6858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8372E6F1-87D6-AE42-A638-786AB8E37A8B}"/>
                  </a:ext>
                </a:extLst>
              </p:cNvPr>
              <p:cNvSpPr/>
              <p:nvPr/>
            </p:nvSpPr>
            <p:spPr>
              <a:xfrm>
                <a:off x="3048000" y="3004786"/>
                <a:ext cx="1447800" cy="6858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8372E6F1-87D6-AE42-A638-786AB8E37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004786"/>
                <a:ext cx="1447800" cy="6858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C4BAA4-96A7-CA46-998D-18F119CE8814}"/>
              </a:ext>
            </a:extLst>
          </p:cNvPr>
          <p:cNvCxnSpPr>
            <a:stCxn id="24" idx="2"/>
            <a:endCxn id="14" idx="0"/>
          </p:cNvCxnSpPr>
          <p:nvPr/>
        </p:nvCxnSpPr>
        <p:spPr>
          <a:xfrm flipH="1">
            <a:off x="2019300" y="2459425"/>
            <a:ext cx="914400" cy="5386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98B16B-2A55-5C4C-A6ED-AB69F6E3A503}"/>
              </a:ext>
            </a:extLst>
          </p:cNvPr>
          <p:cNvCxnSpPr>
            <a:stCxn id="24" idx="2"/>
            <a:endCxn id="15" idx="0"/>
          </p:cNvCxnSpPr>
          <p:nvPr/>
        </p:nvCxnSpPr>
        <p:spPr>
          <a:xfrm>
            <a:off x="2933700" y="2459425"/>
            <a:ext cx="838200" cy="5453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F0338B-151C-7D48-8A4E-C320D89A1342}"/>
              </a:ext>
            </a:extLst>
          </p:cNvPr>
          <p:cNvCxnSpPr>
            <a:cxnSpLocks/>
          </p:cNvCxnSpPr>
          <p:nvPr/>
        </p:nvCxnSpPr>
        <p:spPr>
          <a:xfrm flipH="1">
            <a:off x="1752600" y="3691285"/>
            <a:ext cx="228600" cy="6404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726F3B-8AB3-0C40-BD99-8A933E189720}"/>
              </a:ext>
            </a:extLst>
          </p:cNvPr>
          <p:cNvCxnSpPr>
            <a:cxnSpLocks/>
          </p:cNvCxnSpPr>
          <p:nvPr/>
        </p:nvCxnSpPr>
        <p:spPr>
          <a:xfrm>
            <a:off x="1981200" y="3691285"/>
            <a:ext cx="304800" cy="6330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6A4551-61C1-0D4A-A285-BF880ACA18AB}"/>
              </a:ext>
            </a:extLst>
          </p:cNvPr>
          <p:cNvCxnSpPr>
            <a:cxnSpLocks/>
          </p:cNvCxnSpPr>
          <p:nvPr/>
        </p:nvCxnSpPr>
        <p:spPr>
          <a:xfrm flipH="1">
            <a:off x="3505200" y="3683870"/>
            <a:ext cx="228600" cy="6404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58223F-94C2-1147-9BBA-EE71A820D05A}"/>
              </a:ext>
            </a:extLst>
          </p:cNvPr>
          <p:cNvCxnSpPr>
            <a:cxnSpLocks/>
          </p:cNvCxnSpPr>
          <p:nvPr/>
        </p:nvCxnSpPr>
        <p:spPr>
          <a:xfrm>
            <a:off x="3733800" y="3683870"/>
            <a:ext cx="304800" cy="6330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65;p44">
            <a:extLst>
              <a:ext uri="{FF2B5EF4-FFF2-40B4-BE49-F238E27FC236}">
                <a16:creationId xmlns:a16="http://schemas.microsoft.com/office/drawing/2014/main" id="{BAE08FB8-2825-A544-904B-FED0BE3B5546}"/>
              </a:ext>
            </a:extLst>
          </p:cNvPr>
          <p:cNvSpPr txBox="1"/>
          <p:nvPr/>
        </p:nvSpPr>
        <p:spPr>
          <a:xfrm>
            <a:off x="4953000" y="3808686"/>
            <a:ext cx="3817162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066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1E6"/>
              </a:buClr>
              <a:buSzPts val="2000"/>
            </a:pPr>
            <a:r>
              <a:rPr lang="ru" sz="20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Как разбить данные?</a:t>
            </a:r>
          </a:p>
          <a:p>
            <a:pPr marL="12066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1E6"/>
              </a:buClr>
              <a:buSzPts val="2000"/>
            </a:pPr>
            <a:r>
              <a:rPr lang="ru" sz="20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Когда остановить разбиение?</a:t>
            </a:r>
            <a:endParaRPr sz="2000" b="1" dirty="0">
              <a:solidFill>
                <a:srgbClr val="C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68869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7733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14546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br>
              <a:rPr lang="ru-RU" dirty="0"/>
            </a:br>
            <a:br>
              <a:rPr lang="ru-RU" dirty="0"/>
            </a:br>
            <a:r>
              <a:rPr lang="ru-RU" dirty="0"/>
              <a:t>Критерии информативности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3829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C42E10-636B-7C4E-8B9F-50399DF01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информативности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F3797B2-7AE6-5D4B-BD1D-7A56E6F02550}"/>
                  </a:ext>
                </a:extLst>
              </p:cNvPr>
              <p:cNvSpPr/>
              <p:nvPr/>
            </p:nvSpPr>
            <p:spPr>
              <a:xfrm>
                <a:off x="6400800" y="2419350"/>
                <a:ext cx="1447800" cy="6858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F3797B2-7AE6-5D4B-BD1D-7A56E6F02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419350"/>
                <a:ext cx="1447800" cy="6858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09E56C-B416-634D-8211-840B72180980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6210300" y="3105150"/>
            <a:ext cx="914400" cy="5653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27ED65-28DE-D143-8F32-024F685B6215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>
            <a:off x="7124700" y="3105150"/>
            <a:ext cx="838200" cy="5653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15C03B15-F0D9-2D4E-A920-F627E9F35895}"/>
                  </a:ext>
                </a:extLst>
              </p:cNvPr>
              <p:cNvSpPr/>
              <p:nvPr/>
            </p:nvSpPr>
            <p:spPr>
              <a:xfrm>
                <a:off x="6400800" y="1390650"/>
                <a:ext cx="1447800" cy="6858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15C03B15-F0D9-2D4E-A920-F627E9F35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1390650"/>
                <a:ext cx="1447800" cy="6858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51533E-0148-034A-8460-84574026ABD0}"/>
              </a:ext>
            </a:extLst>
          </p:cNvPr>
          <p:cNvCxnSpPr>
            <a:stCxn id="7" idx="2"/>
            <a:endCxn id="4" idx="0"/>
          </p:cNvCxnSpPr>
          <p:nvPr/>
        </p:nvCxnSpPr>
        <p:spPr>
          <a:xfrm>
            <a:off x="7124700" y="2076450"/>
            <a:ext cx="0" cy="3429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1D9272D-25BF-4B43-B5D8-02F694767CF3}"/>
                  </a:ext>
                </a:extLst>
              </p:cNvPr>
              <p:cNvSpPr/>
              <p:nvPr/>
            </p:nvSpPr>
            <p:spPr>
              <a:xfrm>
                <a:off x="5486400" y="3670456"/>
                <a:ext cx="1447800" cy="6858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1D9272D-25BF-4B43-B5D8-02F694767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3670456"/>
                <a:ext cx="1447800" cy="6858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57C90B41-BA23-CB4F-9E0E-6A6C36BAD8BF}"/>
                  </a:ext>
                </a:extLst>
              </p:cNvPr>
              <p:cNvSpPr/>
              <p:nvPr/>
            </p:nvSpPr>
            <p:spPr>
              <a:xfrm>
                <a:off x="7239000" y="3670456"/>
                <a:ext cx="1447800" cy="6858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57C90B41-BA23-CB4F-9E0E-6A6C36BAD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3670456"/>
                <a:ext cx="1447800" cy="6858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F56C198-7D4A-F842-9678-07CDCFE2EB63}"/>
              </a:ext>
            </a:extLst>
          </p:cNvPr>
          <p:cNvSpPr txBox="1"/>
          <p:nvPr/>
        </p:nvSpPr>
        <p:spPr>
          <a:xfrm>
            <a:off x="381000" y="1047750"/>
            <a:ext cx="510539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Как выбрать критерий разбиения?</a:t>
            </a:r>
          </a:p>
          <a:p>
            <a:r>
              <a:rPr lang="en-US" sz="1600" dirty="0"/>
              <a:t>H(・) — </a:t>
            </a:r>
            <a:r>
              <a:rPr lang="ru-RU" sz="1600" dirty="0"/>
              <a:t>критерий информативности (</a:t>
            </a:r>
            <a:r>
              <a:rPr lang="en-US" sz="1600" dirty="0"/>
              <a:t>impurity criterion) </a:t>
            </a:r>
          </a:p>
          <a:p>
            <a:r>
              <a:rPr lang="ru-RU" sz="1600" dirty="0"/>
              <a:t>мера хаоса, который мы стараемся уменьшить</a:t>
            </a:r>
          </a:p>
          <a:p>
            <a:endParaRPr lang="ru-RU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/>
              <a:t>Оценивает качество распределения целевой переменной среди объектов  множества </a:t>
            </a:r>
            <a:r>
              <a:rPr lang="en-US" sz="1200" dirty="0"/>
              <a:t>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/>
              <a:t>Чем меньше разнообразие целевой переменной, тем меньше должно быть  значение критерия информативности.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/>
              <a:t>Соответственно, мы будем пытаться минимизировать его значение.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833A38-45C3-7449-B4F7-7333C818C3F5}"/>
                  </a:ext>
                </a:extLst>
              </p:cNvPr>
              <p:cNvSpPr txBox="1"/>
              <p:nvPr/>
            </p:nvSpPr>
            <p:spPr>
              <a:xfrm>
                <a:off x="828636" y="3727027"/>
                <a:ext cx="3969035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833A38-45C3-7449-B4F7-7333C818C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36" y="3727027"/>
                <a:ext cx="3969035" cy="572657"/>
              </a:xfrm>
              <a:prstGeom prst="rect">
                <a:avLst/>
              </a:prstGeom>
              <a:blipFill>
                <a:blip r:embed="rId6"/>
                <a:stretch>
                  <a:fillRect l="-95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018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C42E10-636B-7C4E-8B9F-50399DF01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информативности </a:t>
            </a:r>
            <a:r>
              <a:rPr lang="en-US" dirty="0"/>
              <a:t>– </a:t>
            </a:r>
            <a:r>
              <a:rPr lang="en-US" dirty="0" err="1"/>
              <a:t>Info.Gain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F3797B2-7AE6-5D4B-BD1D-7A56E6F02550}"/>
                  </a:ext>
                </a:extLst>
              </p:cNvPr>
              <p:cNvSpPr/>
              <p:nvPr/>
            </p:nvSpPr>
            <p:spPr>
              <a:xfrm>
                <a:off x="6400800" y="2419350"/>
                <a:ext cx="1447800" cy="6858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F3797B2-7AE6-5D4B-BD1D-7A56E6F02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419350"/>
                <a:ext cx="1447800" cy="6858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09E56C-B416-634D-8211-840B72180980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6210300" y="3105150"/>
            <a:ext cx="914400" cy="5653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27ED65-28DE-D143-8F32-024F685B6215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>
            <a:off x="7124700" y="3105150"/>
            <a:ext cx="838200" cy="5653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15C03B15-F0D9-2D4E-A920-F627E9F35895}"/>
                  </a:ext>
                </a:extLst>
              </p:cNvPr>
              <p:cNvSpPr/>
              <p:nvPr/>
            </p:nvSpPr>
            <p:spPr>
              <a:xfrm>
                <a:off x="6400800" y="1390650"/>
                <a:ext cx="1447800" cy="6858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15C03B15-F0D9-2D4E-A920-F627E9F35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1390650"/>
                <a:ext cx="1447800" cy="6858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51533E-0148-034A-8460-84574026ABD0}"/>
              </a:ext>
            </a:extLst>
          </p:cNvPr>
          <p:cNvCxnSpPr>
            <a:stCxn id="7" idx="2"/>
            <a:endCxn id="4" idx="0"/>
          </p:cNvCxnSpPr>
          <p:nvPr/>
        </p:nvCxnSpPr>
        <p:spPr>
          <a:xfrm>
            <a:off x="7124700" y="2076450"/>
            <a:ext cx="0" cy="3429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1D9272D-25BF-4B43-B5D8-02F694767CF3}"/>
                  </a:ext>
                </a:extLst>
              </p:cNvPr>
              <p:cNvSpPr/>
              <p:nvPr/>
            </p:nvSpPr>
            <p:spPr>
              <a:xfrm>
                <a:off x="5486400" y="3670456"/>
                <a:ext cx="1447800" cy="6858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1D9272D-25BF-4B43-B5D8-02F694767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3670456"/>
                <a:ext cx="1447800" cy="6858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57C90B41-BA23-CB4F-9E0E-6A6C36BAD8BF}"/>
                  </a:ext>
                </a:extLst>
              </p:cNvPr>
              <p:cNvSpPr/>
              <p:nvPr/>
            </p:nvSpPr>
            <p:spPr>
              <a:xfrm>
                <a:off x="7239000" y="3670456"/>
                <a:ext cx="1447800" cy="6858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57C90B41-BA23-CB4F-9E0E-6A6C36BAD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3670456"/>
                <a:ext cx="1447800" cy="6858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F56C198-7D4A-F842-9678-07CDCFE2EB63}"/>
              </a:ext>
            </a:extLst>
          </p:cNvPr>
          <p:cNvSpPr txBox="1"/>
          <p:nvPr/>
        </p:nvSpPr>
        <p:spPr>
          <a:xfrm>
            <a:off x="381000" y="1047750"/>
            <a:ext cx="510539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Как выбрать критерий разбиения?</a:t>
            </a:r>
          </a:p>
          <a:p>
            <a:r>
              <a:rPr lang="en-US" sz="1600" dirty="0"/>
              <a:t>H(・) — </a:t>
            </a:r>
            <a:r>
              <a:rPr lang="ru-RU" sz="1600" dirty="0"/>
              <a:t>критерий информативности (</a:t>
            </a:r>
            <a:r>
              <a:rPr lang="en-US" sz="1600" dirty="0"/>
              <a:t>impurity criterion) </a:t>
            </a:r>
          </a:p>
          <a:p>
            <a:r>
              <a:rPr lang="ru-RU" sz="1600" dirty="0"/>
              <a:t>мера хаоса, который мы стараемся уменьшить</a:t>
            </a:r>
          </a:p>
          <a:p>
            <a:endParaRPr lang="ru-RU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/>
              <a:t>Оценивает качество распределения целевой переменной среди объектов  множества </a:t>
            </a:r>
            <a:r>
              <a:rPr lang="en-US" sz="1200" dirty="0"/>
              <a:t>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/>
              <a:t>Чем меньше разнообразие целевой переменной, тем меньше должно быть  значение критерия информативности.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/>
              <a:t>Соответственно, мы будем пытаться минимизировать его значение.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833A38-45C3-7449-B4F7-7333C818C3F5}"/>
                  </a:ext>
                </a:extLst>
              </p:cNvPr>
              <p:cNvSpPr txBox="1"/>
              <p:nvPr/>
            </p:nvSpPr>
            <p:spPr>
              <a:xfrm>
                <a:off x="949179" y="3105150"/>
                <a:ext cx="3969035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833A38-45C3-7449-B4F7-7333C818C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79" y="3105150"/>
                <a:ext cx="3969035" cy="572657"/>
              </a:xfrm>
              <a:prstGeom prst="rect">
                <a:avLst/>
              </a:prstGeom>
              <a:blipFill>
                <a:blip r:embed="rId6"/>
                <a:stretch>
                  <a:fillRect l="-63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EE4076B-E266-6244-9E36-D713A12E5992}"/>
              </a:ext>
            </a:extLst>
          </p:cNvPr>
          <p:cNvSpPr txBox="1"/>
          <p:nvPr/>
        </p:nvSpPr>
        <p:spPr>
          <a:xfrm>
            <a:off x="304800" y="3911084"/>
            <a:ext cx="1123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Info.Gain</a:t>
            </a:r>
            <a:r>
              <a:rPr lang="en-US" b="1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1DE803-038F-B94A-BE35-CA8DD51873D1}"/>
                  </a:ext>
                </a:extLst>
              </p:cNvPr>
              <p:cNvSpPr txBox="1"/>
              <p:nvPr/>
            </p:nvSpPr>
            <p:spPr>
              <a:xfrm>
                <a:off x="457200" y="3945108"/>
                <a:ext cx="5039521" cy="849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1DE803-038F-B94A-BE35-CA8DD5187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945108"/>
                <a:ext cx="5039521" cy="849656"/>
              </a:xfrm>
              <a:prstGeom prst="rect">
                <a:avLst/>
              </a:prstGeom>
              <a:blipFill>
                <a:blip r:embed="rId7"/>
                <a:stretch>
                  <a:fillRect l="-1259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2130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7733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27148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F3F5-8FC7-A24A-9D5D-FAF0E554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информативности </a:t>
            </a:r>
            <a:r>
              <a:rPr lang="en-US" dirty="0"/>
              <a:t>– </a:t>
            </a:r>
            <a:r>
              <a:rPr lang="ru-RU" dirty="0"/>
              <a:t>энтропия</a:t>
            </a:r>
            <a:endParaRPr lang="en-US" dirty="0"/>
          </a:p>
        </p:txBody>
      </p:sp>
      <p:sp>
        <p:nvSpPr>
          <p:cNvPr id="3" name="Google Shape;364;p49">
            <a:extLst>
              <a:ext uri="{FF2B5EF4-FFF2-40B4-BE49-F238E27FC236}">
                <a16:creationId xmlns:a16="http://schemas.microsoft.com/office/drawing/2014/main" id="{F7B56F38-9B2E-5448-BC7A-073D3C7EE546}"/>
              </a:ext>
            </a:extLst>
          </p:cNvPr>
          <p:cNvSpPr txBox="1"/>
          <p:nvPr/>
        </p:nvSpPr>
        <p:spPr>
          <a:xfrm>
            <a:off x="533400" y="1512470"/>
            <a:ext cx="5225100" cy="142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0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latin typeface="Trebuchet MS"/>
                <a:ea typeface="Trebuchet MS"/>
                <a:cs typeface="Trebuchet MS"/>
                <a:sym typeface="Trebuchet MS"/>
              </a:rPr>
              <a:t>Энтропия Шеннона </a:t>
            </a:r>
            <a:r>
              <a:rPr lang="ru" sz="1800" dirty="0">
                <a:latin typeface="Calibri"/>
                <a:ea typeface="Calibri"/>
                <a:cs typeface="Calibri"/>
                <a:sym typeface="Calibri"/>
              </a:rPr>
              <a:t>— мера неопределенности некоторой системы.</a:t>
            </a:r>
            <a:endParaRPr sz="1200" dirty="0"/>
          </a:p>
          <a:p>
            <a:pPr marL="12065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12065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ru" sz="1800" dirty="0">
                <a:latin typeface="Calibri"/>
                <a:ea typeface="Calibri"/>
                <a:cs typeface="Calibri"/>
                <a:sym typeface="Calibri"/>
              </a:rPr>
              <a:t>В нашем случае энтропия Шеннона оценивает непредсказуемость появления какого-либо лейбла.</a:t>
            </a:r>
            <a:endParaRPr sz="1800" b="1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Google Shape;365;p49">
            <a:extLst>
              <a:ext uri="{FF2B5EF4-FFF2-40B4-BE49-F238E27FC236}">
                <a16:creationId xmlns:a16="http://schemas.microsoft.com/office/drawing/2014/main" id="{9FBD4BEC-9FBE-DC4F-A2E5-E0ABF0B2200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0600" y="3137943"/>
            <a:ext cx="33528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BE759E-894D-3440-B27E-18B9468B5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350" y="1047750"/>
            <a:ext cx="3352800" cy="376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21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F3F5-8FC7-A24A-9D5D-FAF0E554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информативности </a:t>
            </a:r>
            <a:r>
              <a:rPr lang="en-US" dirty="0"/>
              <a:t>– </a:t>
            </a:r>
            <a:r>
              <a:rPr lang="ru-RU" dirty="0"/>
              <a:t>энтропия</a:t>
            </a:r>
            <a:endParaRPr lang="en-US" dirty="0"/>
          </a:p>
        </p:txBody>
      </p:sp>
      <p:pic>
        <p:nvPicPr>
          <p:cNvPr id="7" name="Google Shape;373;p50">
            <a:extLst>
              <a:ext uri="{FF2B5EF4-FFF2-40B4-BE49-F238E27FC236}">
                <a16:creationId xmlns:a16="http://schemas.microsoft.com/office/drawing/2014/main" id="{98B130E1-DE83-EF4A-8304-A25707672BA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90675" y="1568790"/>
            <a:ext cx="5505449" cy="9164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66F394-8261-7F4D-9D5C-29239CA2495C}"/>
                  </a:ext>
                </a:extLst>
              </p:cNvPr>
              <p:cNvSpPr txBox="1"/>
              <p:nvPr/>
            </p:nvSpPr>
            <p:spPr>
              <a:xfrm>
                <a:off x="1066800" y="972601"/>
                <a:ext cx="1787412" cy="596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66F394-8261-7F4D-9D5C-29239CA24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972601"/>
                <a:ext cx="1787412" cy="596189"/>
              </a:xfrm>
              <a:prstGeom prst="rect">
                <a:avLst/>
              </a:prstGeom>
              <a:blipFill>
                <a:blip r:embed="rId3"/>
                <a:stretch>
                  <a:fillRect l="-11348" t="-147917" r="-709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156C61-6262-F041-A34E-7A7E6980F44B}"/>
                  </a:ext>
                </a:extLst>
              </p:cNvPr>
              <p:cNvSpPr txBox="1"/>
              <p:nvPr/>
            </p:nvSpPr>
            <p:spPr>
              <a:xfrm>
                <a:off x="4343400" y="1047750"/>
                <a:ext cx="3106684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≈1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156C61-6262-F041-A34E-7A7E6980F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1047750"/>
                <a:ext cx="3106684" cy="462627"/>
              </a:xfrm>
              <a:prstGeom prst="rect">
                <a:avLst/>
              </a:prstGeom>
              <a:blipFill>
                <a:blip r:embed="rId4"/>
                <a:stretch>
                  <a:fillRect l="-1224" t="-2632" r="-122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159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F3F5-8FC7-A24A-9D5D-FAF0E554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информативности </a:t>
            </a:r>
            <a:r>
              <a:rPr lang="en-US" dirty="0"/>
              <a:t>– </a:t>
            </a:r>
            <a:r>
              <a:rPr lang="ru-RU" dirty="0"/>
              <a:t>энтропия</a:t>
            </a:r>
            <a:endParaRPr lang="en-US" dirty="0"/>
          </a:p>
        </p:txBody>
      </p:sp>
      <p:pic>
        <p:nvPicPr>
          <p:cNvPr id="7" name="Google Shape;373;p50">
            <a:extLst>
              <a:ext uri="{FF2B5EF4-FFF2-40B4-BE49-F238E27FC236}">
                <a16:creationId xmlns:a16="http://schemas.microsoft.com/office/drawing/2014/main" id="{98B130E1-DE83-EF4A-8304-A25707672BA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90675" y="1568790"/>
            <a:ext cx="5505449" cy="9164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66F394-8261-7F4D-9D5C-29239CA2495C}"/>
                  </a:ext>
                </a:extLst>
              </p:cNvPr>
              <p:cNvSpPr txBox="1"/>
              <p:nvPr/>
            </p:nvSpPr>
            <p:spPr>
              <a:xfrm>
                <a:off x="1066800" y="972601"/>
                <a:ext cx="1787412" cy="596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66F394-8261-7F4D-9D5C-29239CA24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972601"/>
                <a:ext cx="1787412" cy="596189"/>
              </a:xfrm>
              <a:prstGeom prst="rect">
                <a:avLst/>
              </a:prstGeom>
              <a:blipFill>
                <a:blip r:embed="rId3"/>
                <a:stretch>
                  <a:fillRect l="-11348" t="-147917" r="-709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156C61-6262-F041-A34E-7A7E6980F44B}"/>
                  </a:ext>
                </a:extLst>
              </p:cNvPr>
              <p:cNvSpPr txBox="1"/>
              <p:nvPr/>
            </p:nvSpPr>
            <p:spPr>
              <a:xfrm>
                <a:off x="4343400" y="1047750"/>
                <a:ext cx="3106684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≈1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156C61-6262-F041-A34E-7A7E6980F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1047750"/>
                <a:ext cx="3106684" cy="462627"/>
              </a:xfrm>
              <a:prstGeom prst="rect">
                <a:avLst/>
              </a:prstGeom>
              <a:blipFill>
                <a:blip r:embed="rId4"/>
                <a:stretch>
                  <a:fillRect l="-1224" t="-2632" r="-122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DE7288-A5A6-9D40-AA9B-F639B711C8AD}"/>
              </a:ext>
            </a:extLst>
          </p:cNvPr>
          <p:cNvCxnSpPr/>
          <p:nvPr/>
        </p:nvCxnSpPr>
        <p:spPr>
          <a:xfrm>
            <a:off x="4038600" y="1553077"/>
            <a:ext cx="0" cy="990600"/>
          </a:xfrm>
          <a:prstGeom prst="line">
            <a:avLst/>
          </a:prstGeom>
          <a:ln w="2857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F92F43-D731-B845-A522-0A49FEFE3607}"/>
                  </a:ext>
                </a:extLst>
              </p:cNvPr>
              <p:cNvSpPr txBox="1"/>
              <p:nvPr/>
            </p:nvSpPr>
            <p:spPr>
              <a:xfrm>
                <a:off x="907990" y="3920412"/>
                <a:ext cx="2187202" cy="3506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ru-RU" sz="12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ru-RU" sz="1200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≈0.9</m:t>
                      </m:r>
                      <m:r>
                        <a:rPr lang="ru-RU" sz="12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F92F43-D731-B845-A522-0A49FEFE3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990" y="3920412"/>
                <a:ext cx="2187202" cy="350673"/>
              </a:xfrm>
              <a:prstGeom prst="rect">
                <a:avLst/>
              </a:prstGeom>
              <a:blipFill>
                <a:blip r:embed="rId5"/>
                <a:stretch>
                  <a:fillRect l="-1156" r="-1156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52BB0B-5DDF-1A42-837D-5512693197C2}"/>
                  </a:ext>
                </a:extLst>
              </p:cNvPr>
              <p:cNvSpPr txBox="1"/>
              <p:nvPr/>
            </p:nvSpPr>
            <p:spPr>
              <a:xfrm>
                <a:off x="5896742" y="3924900"/>
                <a:ext cx="2530629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ru-RU" sz="1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den>
                          </m:f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ru-RU" sz="12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≈0.99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52BB0B-5DDF-1A42-837D-551269319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742" y="3924900"/>
                <a:ext cx="2530629" cy="349455"/>
              </a:xfrm>
              <a:prstGeom prst="rect">
                <a:avLst/>
              </a:prstGeom>
              <a:blipFill>
                <a:blip r:embed="rId6"/>
                <a:stretch>
                  <a:fillRect l="-1000" t="-3571" r="-1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oogle Shape;373;p50">
            <a:extLst>
              <a:ext uri="{FF2B5EF4-FFF2-40B4-BE49-F238E27FC236}">
                <a16:creationId xmlns:a16="http://schemas.microsoft.com/office/drawing/2014/main" id="{18F7A581-EE23-EA40-84A4-ED3B2CCF55B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55710"/>
          <a:stretch/>
        </p:blipFill>
        <p:spPr>
          <a:xfrm>
            <a:off x="660372" y="2957921"/>
            <a:ext cx="2438400" cy="91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73;p50">
            <a:extLst>
              <a:ext uri="{FF2B5EF4-FFF2-40B4-BE49-F238E27FC236}">
                <a16:creationId xmlns:a16="http://schemas.microsoft.com/office/drawing/2014/main" id="{B9DBF5C7-6ECD-D143-9304-789D5EF3106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3779" r="5933"/>
          <a:stretch/>
        </p:blipFill>
        <p:spPr>
          <a:xfrm>
            <a:off x="5486400" y="2952750"/>
            <a:ext cx="2768628" cy="9164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B8B75C-65AA-E14E-BDE6-9718FF159E9B}"/>
                  </a:ext>
                </a:extLst>
              </p:cNvPr>
              <p:cNvSpPr txBox="1"/>
              <p:nvPr/>
            </p:nvSpPr>
            <p:spPr>
              <a:xfrm>
                <a:off x="3697748" y="2500977"/>
                <a:ext cx="700833" cy="369332"/>
              </a:xfrm>
              <a:prstGeom prst="rect">
                <a:avLst/>
              </a:prstGeom>
              <a:solidFill>
                <a:srgbClr val="E0E9D2"/>
              </a:solidFill>
              <a:ln w="1270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9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B8B75C-65AA-E14E-BDE6-9718FF159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748" y="2500977"/>
                <a:ext cx="700833" cy="369332"/>
              </a:xfrm>
              <a:prstGeom prst="rect">
                <a:avLst/>
              </a:prstGeom>
              <a:blipFill>
                <a:blip r:embed="rId7"/>
                <a:stretch>
                  <a:fillRect l="-5172" t="-6452" r="-3448" b="-22581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703292-35A7-164E-A584-F40AAA829655}"/>
              </a:ext>
            </a:extLst>
          </p:cNvPr>
          <p:cNvCxnSpPr>
            <a:stCxn id="6" idx="3"/>
          </p:cNvCxnSpPr>
          <p:nvPr/>
        </p:nvCxnSpPr>
        <p:spPr>
          <a:xfrm>
            <a:off x="4398581" y="2685643"/>
            <a:ext cx="1316419" cy="2321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4C33383-AC75-D746-98C8-2391AE9E5B19}"/>
              </a:ext>
            </a:extLst>
          </p:cNvPr>
          <p:cNvCxnSpPr>
            <a:stCxn id="6" idx="1"/>
          </p:cNvCxnSpPr>
          <p:nvPr/>
        </p:nvCxnSpPr>
        <p:spPr>
          <a:xfrm flipH="1">
            <a:off x="2438400" y="2685643"/>
            <a:ext cx="1259348" cy="2671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9D7E5FA-64D1-784F-A224-4C3995713E3B}"/>
              </a:ext>
            </a:extLst>
          </p:cNvPr>
          <p:cNvSpPr txBox="1"/>
          <p:nvPr/>
        </p:nvSpPr>
        <p:spPr>
          <a:xfrm>
            <a:off x="2882634" y="2527432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true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0B7311-23C2-924A-B6B9-547458559CE7}"/>
              </a:ext>
            </a:extLst>
          </p:cNvPr>
          <p:cNvSpPr txBox="1"/>
          <p:nvPr/>
        </p:nvSpPr>
        <p:spPr>
          <a:xfrm>
            <a:off x="5049472" y="2540132"/>
            <a:ext cx="45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469187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F3F5-8FC7-A24A-9D5D-FAF0E554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информативности </a:t>
            </a:r>
            <a:r>
              <a:rPr lang="en-US" dirty="0"/>
              <a:t>– </a:t>
            </a:r>
            <a:r>
              <a:rPr lang="ru-RU" dirty="0"/>
              <a:t>энтропия</a:t>
            </a:r>
            <a:endParaRPr lang="en-US" dirty="0"/>
          </a:p>
        </p:txBody>
      </p:sp>
      <p:pic>
        <p:nvPicPr>
          <p:cNvPr id="7" name="Google Shape;373;p50">
            <a:extLst>
              <a:ext uri="{FF2B5EF4-FFF2-40B4-BE49-F238E27FC236}">
                <a16:creationId xmlns:a16="http://schemas.microsoft.com/office/drawing/2014/main" id="{98B130E1-DE83-EF4A-8304-A25707672BA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90675" y="1568790"/>
            <a:ext cx="5505449" cy="9164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66F394-8261-7F4D-9D5C-29239CA2495C}"/>
                  </a:ext>
                </a:extLst>
              </p:cNvPr>
              <p:cNvSpPr txBox="1"/>
              <p:nvPr/>
            </p:nvSpPr>
            <p:spPr>
              <a:xfrm>
                <a:off x="1066800" y="972601"/>
                <a:ext cx="1787412" cy="596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66F394-8261-7F4D-9D5C-29239CA24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972601"/>
                <a:ext cx="1787412" cy="596189"/>
              </a:xfrm>
              <a:prstGeom prst="rect">
                <a:avLst/>
              </a:prstGeom>
              <a:blipFill>
                <a:blip r:embed="rId3"/>
                <a:stretch>
                  <a:fillRect l="-11348" t="-147917" r="-709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156C61-6262-F041-A34E-7A7E6980F44B}"/>
                  </a:ext>
                </a:extLst>
              </p:cNvPr>
              <p:cNvSpPr txBox="1"/>
              <p:nvPr/>
            </p:nvSpPr>
            <p:spPr>
              <a:xfrm>
                <a:off x="4343400" y="1047750"/>
                <a:ext cx="3106684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≈1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156C61-6262-F041-A34E-7A7E6980F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1047750"/>
                <a:ext cx="3106684" cy="462627"/>
              </a:xfrm>
              <a:prstGeom prst="rect">
                <a:avLst/>
              </a:prstGeom>
              <a:blipFill>
                <a:blip r:embed="rId4"/>
                <a:stretch>
                  <a:fillRect l="-1224" t="-2632" r="-122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DE7288-A5A6-9D40-AA9B-F639B711C8AD}"/>
              </a:ext>
            </a:extLst>
          </p:cNvPr>
          <p:cNvCxnSpPr/>
          <p:nvPr/>
        </p:nvCxnSpPr>
        <p:spPr>
          <a:xfrm>
            <a:off x="4038600" y="1553077"/>
            <a:ext cx="0" cy="990600"/>
          </a:xfrm>
          <a:prstGeom prst="line">
            <a:avLst/>
          </a:prstGeom>
          <a:ln w="2857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399;p52">
            <a:extLst>
              <a:ext uri="{FF2B5EF4-FFF2-40B4-BE49-F238E27FC236}">
                <a16:creationId xmlns:a16="http://schemas.microsoft.com/office/drawing/2014/main" id="{C5DD2F54-78F6-5A4D-A53A-DC4C1535C93C}"/>
              </a:ext>
            </a:extLst>
          </p:cNvPr>
          <p:cNvSpPr txBox="1"/>
          <p:nvPr/>
        </p:nvSpPr>
        <p:spPr>
          <a:xfrm>
            <a:off x="3682034" y="4001192"/>
            <a:ext cx="1618106" cy="25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 dirty="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Information Gain</a:t>
            </a:r>
            <a:endParaRPr sz="1600" u="sng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F92F43-D731-B845-A522-0A49FEFE3607}"/>
                  </a:ext>
                </a:extLst>
              </p:cNvPr>
              <p:cNvSpPr txBox="1"/>
              <p:nvPr/>
            </p:nvSpPr>
            <p:spPr>
              <a:xfrm>
                <a:off x="907990" y="3920412"/>
                <a:ext cx="2187202" cy="3506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ru-RU" sz="12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ru-RU" sz="1200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≈0.9</m:t>
                      </m:r>
                      <m:r>
                        <a:rPr lang="ru-RU" sz="12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F92F43-D731-B845-A522-0A49FEFE3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990" y="3920412"/>
                <a:ext cx="2187202" cy="350673"/>
              </a:xfrm>
              <a:prstGeom prst="rect">
                <a:avLst/>
              </a:prstGeom>
              <a:blipFill>
                <a:blip r:embed="rId5"/>
                <a:stretch>
                  <a:fillRect l="-1156" r="-1156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52BB0B-5DDF-1A42-837D-5512693197C2}"/>
                  </a:ext>
                </a:extLst>
              </p:cNvPr>
              <p:cNvSpPr txBox="1"/>
              <p:nvPr/>
            </p:nvSpPr>
            <p:spPr>
              <a:xfrm>
                <a:off x="5896742" y="3924900"/>
                <a:ext cx="2530629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ru-RU" sz="1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den>
                          </m:f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ru-RU" sz="12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≈0.99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52BB0B-5DDF-1A42-837D-551269319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742" y="3924900"/>
                <a:ext cx="2530629" cy="349455"/>
              </a:xfrm>
              <a:prstGeom prst="rect">
                <a:avLst/>
              </a:prstGeom>
              <a:blipFill>
                <a:blip r:embed="rId6"/>
                <a:stretch>
                  <a:fillRect l="-1000" t="-3571" r="-1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29B544-122F-D84C-919D-A3CE392045B4}"/>
                  </a:ext>
                </a:extLst>
              </p:cNvPr>
              <p:cNvSpPr txBox="1"/>
              <p:nvPr/>
            </p:nvSpPr>
            <p:spPr>
              <a:xfrm>
                <a:off x="3202593" y="4356605"/>
                <a:ext cx="2576988" cy="520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≈0.08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29B544-122F-D84C-919D-A3CE39204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593" y="4356605"/>
                <a:ext cx="2576988" cy="520399"/>
              </a:xfrm>
              <a:prstGeom prst="rect">
                <a:avLst/>
              </a:prstGeom>
              <a:blipFill>
                <a:blip r:embed="rId7"/>
                <a:stretch>
                  <a:fillRect l="-1471" t="-7317" r="-1471" b="-14634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9BB597-A34E-3D4E-BC5F-892CADFD7DEA}"/>
              </a:ext>
            </a:extLst>
          </p:cNvPr>
          <p:cNvCxnSpPr/>
          <p:nvPr/>
        </p:nvCxnSpPr>
        <p:spPr>
          <a:xfrm>
            <a:off x="5300140" y="4781550"/>
            <a:ext cx="47944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373;p50">
            <a:extLst>
              <a:ext uri="{FF2B5EF4-FFF2-40B4-BE49-F238E27FC236}">
                <a16:creationId xmlns:a16="http://schemas.microsoft.com/office/drawing/2014/main" id="{18F7A581-EE23-EA40-84A4-ED3B2CCF55B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55710"/>
          <a:stretch/>
        </p:blipFill>
        <p:spPr>
          <a:xfrm>
            <a:off x="660372" y="2957921"/>
            <a:ext cx="2438400" cy="91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73;p50">
            <a:extLst>
              <a:ext uri="{FF2B5EF4-FFF2-40B4-BE49-F238E27FC236}">
                <a16:creationId xmlns:a16="http://schemas.microsoft.com/office/drawing/2014/main" id="{B9DBF5C7-6ECD-D143-9304-789D5EF3106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3779" r="5933"/>
          <a:stretch/>
        </p:blipFill>
        <p:spPr>
          <a:xfrm>
            <a:off x="5486400" y="2952750"/>
            <a:ext cx="2768628" cy="9164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B8B75C-65AA-E14E-BDE6-9718FF159E9B}"/>
                  </a:ext>
                </a:extLst>
              </p:cNvPr>
              <p:cNvSpPr txBox="1"/>
              <p:nvPr/>
            </p:nvSpPr>
            <p:spPr>
              <a:xfrm>
                <a:off x="3697748" y="2500977"/>
                <a:ext cx="700833" cy="369332"/>
              </a:xfrm>
              <a:prstGeom prst="rect">
                <a:avLst/>
              </a:prstGeom>
              <a:solidFill>
                <a:srgbClr val="E0E9D2"/>
              </a:solidFill>
              <a:ln w="1270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9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B8B75C-65AA-E14E-BDE6-9718FF159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748" y="2500977"/>
                <a:ext cx="700833" cy="369332"/>
              </a:xfrm>
              <a:prstGeom prst="rect">
                <a:avLst/>
              </a:prstGeom>
              <a:blipFill>
                <a:blip r:embed="rId8"/>
                <a:stretch>
                  <a:fillRect l="-5172" t="-6452" r="-3448" b="-22581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703292-35A7-164E-A584-F40AAA829655}"/>
              </a:ext>
            </a:extLst>
          </p:cNvPr>
          <p:cNvCxnSpPr>
            <a:stCxn id="6" idx="3"/>
          </p:cNvCxnSpPr>
          <p:nvPr/>
        </p:nvCxnSpPr>
        <p:spPr>
          <a:xfrm>
            <a:off x="4398581" y="2685643"/>
            <a:ext cx="1316419" cy="2321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4C33383-AC75-D746-98C8-2391AE9E5B19}"/>
              </a:ext>
            </a:extLst>
          </p:cNvPr>
          <p:cNvCxnSpPr>
            <a:stCxn id="6" idx="1"/>
          </p:cNvCxnSpPr>
          <p:nvPr/>
        </p:nvCxnSpPr>
        <p:spPr>
          <a:xfrm flipH="1">
            <a:off x="2438400" y="2685643"/>
            <a:ext cx="1259348" cy="2671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9D7E5FA-64D1-784F-A224-4C3995713E3B}"/>
              </a:ext>
            </a:extLst>
          </p:cNvPr>
          <p:cNvSpPr txBox="1"/>
          <p:nvPr/>
        </p:nvSpPr>
        <p:spPr>
          <a:xfrm>
            <a:off x="2882634" y="2527432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true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0B7311-23C2-924A-B6B9-547458559CE7}"/>
              </a:ext>
            </a:extLst>
          </p:cNvPr>
          <p:cNvSpPr txBox="1"/>
          <p:nvPr/>
        </p:nvSpPr>
        <p:spPr>
          <a:xfrm>
            <a:off x="5049472" y="2540132"/>
            <a:ext cx="45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240556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F3F5-8FC7-A24A-9D5D-FAF0E554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информативности </a:t>
            </a:r>
            <a:r>
              <a:rPr lang="en-US" dirty="0"/>
              <a:t>– </a:t>
            </a:r>
            <a:r>
              <a:rPr lang="ru-RU" dirty="0"/>
              <a:t>энтропия</a:t>
            </a:r>
            <a:endParaRPr lang="en-US" dirty="0"/>
          </a:p>
        </p:txBody>
      </p:sp>
      <p:pic>
        <p:nvPicPr>
          <p:cNvPr id="7" name="Google Shape;373;p50">
            <a:extLst>
              <a:ext uri="{FF2B5EF4-FFF2-40B4-BE49-F238E27FC236}">
                <a16:creationId xmlns:a16="http://schemas.microsoft.com/office/drawing/2014/main" id="{98B130E1-DE83-EF4A-8304-A25707672BA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90675" y="1568790"/>
            <a:ext cx="5505449" cy="9164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66F394-8261-7F4D-9D5C-29239CA2495C}"/>
                  </a:ext>
                </a:extLst>
              </p:cNvPr>
              <p:cNvSpPr txBox="1"/>
              <p:nvPr/>
            </p:nvSpPr>
            <p:spPr>
              <a:xfrm>
                <a:off x="1066800" y="972601"/>
                <a:ext cx="1787412" cy="596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66F394-8261-7F4D-9D5C-29239CA24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972601"/>
                <a:ext cx="1787412" cy="596189"/>
              </a:xfrm>
              <a:prstGeom prst="rect">
                <a:avLst/>
              </a:prstGeom>
              <a:blipFill>
                <a:blip r:embed="rId3"/>
                <a:stretch>
                  <a:fillRect l="-11348" t="-147917" r="-709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156C61-6262-F041-A34E-7A7E6980F44B}"/>
                  </a:ext>
                </a:extLst>
              </p:cNvPr>
              <p:cNvSpPr txBox="1"/>
              <p:nvPr/>
            </p:nvSpPr>
            <p:spPr>
              <a:xfrm>
                <a:off x="4343400" y="1047750"/>
                <a:ext cx="3106684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≈1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156C61-6262-F041-A34E-7A7E6980F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1047750"/>
                <a:ext cx="3106684" cy="462627"/>
              </a:xfrm>
              <a:prstGeom prst="rect">
                <a:avLst/>
              </a:prstGeom>
              <a:blipFill>
                <a:blip r:embed="rId4"/>
                <a:stretch>
                  <a:fillRect l="-1224" t="-2632" r="-122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DE7288-A5A6-9D40-AA9B-F639B711C8AD}"/>
              </a:ext>
            </a:extLst>
          </p:cNvPr>
          <p:cNvCxnSpPr/>
          <p:nvPr/>
        </p:nvCxnSpPr>
        <p:spPr>
          <a:xfrm>
            <a:off x="5008744" y="1581150"/>
            <a:ext cx="0" cy="990600"/>
          </a:xfrm>
          <a:prstGeom prst="line">
            <a:avLst/>
          </a:prstGeom>
          <a:ln w="2857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399;p52">
            <a:extLst>
              <a:ext uri="{FF2B5EF4-FFF2-40B4-BE49-F238E27FC236}">
                <a16:creationId xmlns:a16="http://schemas.microsoft.com/office/drawing/2014/main" id="{C5DD2F54-78F6-5A4D-A53A-DC4C1535C93C}"/>
              </a:ext>
            </a:extLst>
          </p:cNvPr>
          <p:cNvSpPr txBox="1"/>
          <p:nvPr/>
        </p:nvSpPr>
        <p:spPr>
          <a:xfrm>
            <a:off x="4199691" y="4075164"/>
            <a:ext cx="1618106" cy="25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 dirty="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Information Gain</a:t>
            </a:r>
            <a:endParaRPr sz="1600" u="sng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F92F43-D731-B845-A522-0A49FEFE3607}"/>
                  </a:ext>
                </a:extLst>
              </p:cNvPr>
              <p:cNvSpPr txBox="1"/>
              <p:nvPr/>
            </p:nvSpPr>
            <p:spPr>
              <a:xfrm>
                <a:off x="907990" y="3920412"/>
                <a:ext cx="2527037" cy="3506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den>
                      </m:f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den>
                          </m:f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≈0.96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F92F43-D731-B845-A522-0A49FEFE3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990" y="3920412"/>
                <a:ext cx="2527037" cy="350673"/>
              </a:xfrm>
              <a:prstGeom prst="rect">
                <a:avLst/>
              </a:prstGeom>
              <a:blipFill>
                <a:blip r:embed="rId6"/>
                <a:stretch>
                  <a:fillRect l="-1000" r="-100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52BB0B-5DDF-1A42-837D-5512693197C2}"/>
                  </a:ext>
                </a:extLst>
              </p:cNvPr>
              <p:cNvSpPr txBox="1"/>
              <p:nvPr/>
            </p:nvSpPr>
            <p:spPr>
              <a:xfrm>
                <a:off x="6297238" y="3920412"/>
                <a:ext cx="2105833" cy="346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≈0.6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52BB0B-5DDF-1A42-837D-551269319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238" y="3920412"/>
                <a:ext cx="2105833" cy="346185"/>
              </a:xfrm>
              <a:prstGeom prst="rect">
                <a:avLst/>
              </a:prstGeom>
              <a:blipFill>
                <a:blip r:embed="rId7"/>
                <a:stretch>
                  <a:fillRect l="-1198" r="-119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29B544-122F-D84C-919D-A3CE392045B4}"/>
                  </a:ext>
                </a:extLst>
              </p:cNvPr>
              <p:cNvSpPr txBox="1"/>
              <p:nvPr/>
            </p:nvSpPr>
            <p:spPr>
              <a:xfrm>
                <a:off x="3720250" y="4430577"/>
                <a:ext cx="2576988" cy="520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≈0.16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29B544-122F-D84C-919D-A3CE39204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250" y="4430577"/>
                <a:ext cx="2576988" cy="520399"/>
              </a:xfrm>
              <a:prstGeom prst="rect">
                <a:avLst/>
              </a:prstGeom>
              <a:blipFill>
                <a:blip r:embed="rId8"/>
                <a:stretch>
                  <a:fillRect l="-1471" t="-4762" r="-1961" b="-1428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9BB597-A34E-3D4E-BC5F-892CADFD7DEA}"/>
              </a:ext>
            </a:extLst>
          </p:cNvPr>
          <p:cNvCxnSpPr/>
          <p:nvPr/>
        </p:nvCxnSpPr>
        <p:spPr>
          <a:xfrm>
            <a:off x="5817797" y="4857750"/>
            <a:ext cx="47944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oogle Shape;373;p50">
            <a:extLst>
              <a:ext uri="{FF2B5EF4-FFF2-40B4-BE49-F238E27FC236}">
                <a16:creationId xmlns:a16="http://schemas.microsoft.com/office/drawing/2014/main" id="{3B6C682F-FCB4-F34E-BC5A-84DF1FBD21D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37771"/>
          <a:stretch/>
        </p:blipFill>
        <p:spPr>
          <a:xfrm>
            <a:off x="660372" y="2957921"/>
            <a:ext cx="3426050" cy="91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73;p50">
            <a:extLst>
              <a:ext uri="{FF2B5EF4-FFF2-40B4-BE49-F238E27FC236}">
                <a16:creationId xmlns:a16="http://schemas.microsoft.com/office/drawing/2014/main" id="{6EFFD65D-2362-D349-85EE-25D562B3E2F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1772" r="5933"/>
          <a:stretch/>
        </p:blipFill>
        <p:spPr>
          <a:xfrm>
            <a:off x="6477000" y="2952750"/>
            <a:ext cx="1778028" cy="9164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36BC43-B983-CB4D-8BE2-556693FE218E}"/>
                  </a:ext>
                </a:extLst>
              </p:cNvPr>
              <p:cNvSpPr txBox="1"/>
              <p:nvPr/>
            </p:nvSpPr>
            <p:spPr>
              <a:xfrm>
                <a:off x="4664946" y="2510646"/>
                <a:ext cx="817853" cy="369332"/>
              </a:xfrm>
              <a:prstGeom prst="rect">
                <a:avLst/>
              </a:prstGeom>
              <a:solidFill>
                <a:srgbClr val="E0E9D2"/>
              </a:solidFill>
              <a:ln w="1270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12</a:t>
                </a:r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36BC43-B983-CB4D-8BE2-556693FE2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946" y="2510646"/>
                <a:ext cx="817853" cy="369332"/>
              </a:xfrm>
              <a:prstGeom prst="rect">
                <a:avLst/>
              </a:prstGeom>
              <a:blipFill>
                <a:blip r:embed="rId9"/>
                <a:stretch>
                  <a:fillRect l="-4478" t="-6452" r="-4478" b="-22581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260230-4184-154D-B7C8-3B2EFEEBA358}"/>
              </a:ext>
            </a:extLst>
          </p:cNvPr>
          <p:cNvCxnSpPr>
            <a:stCxn id="18" idx="3"/>
          </p:cNvCxnSpPr>
          <p:nvPr/>
        </p:nvCxnSpPr>
        <p:spPr>
          <a:xfrm>
            <a:off x="5482799" y="2695312"/>
            <a:ext cx="1199399" cy="2321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A7126E-6CF3-574B-B15B-D2D677105ED6}"/>
              </a:ext>
            </a:extLst>
          </p:cNvPr>
          <p:cNvCxnSpPr>
            <a:stCxn id="18" idx="1"/>
          </p:cNvCxnSpPr>
          <p:nvPr/>
        </p:nvCxnSpPr>
        <p:spPr>
          <a:xfrm flipH="1">
            <a:off x="3405598" y="2695312"/>
            <a:ext cx="1259348" cy="2671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4A2126-47F9-2444-BF56-7CD785A47B00}"/>
              </a:ext>
            </a:extLst>
          </p:cNvPr>
          <p:cNvSpPr txBox="1"/>
          <p:nvPr/>
        </p:nvSpPr>
        <p:spPr>
          <a:xfrm>
            <a:off x="3720250" y="2510646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true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7BE201-EDE5-874E-A2B7-FBDDB85566A7}"/>
              </a:ext>
            </a:extLst>
          </p:cNvPr>
          <p:cNvSpPr txBox="1"/>
          <p:nvPr/>
        </p:nvSpPr>
        <p:spPr>
          <a:xfrm>
            <a:off x="6002379" y="2507766"/>
            <a:ext cx="45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43862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778D93-0437-174C-9167-610602C3C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695" y="1457181"/>
            <a:ext cx="3415303" cy="3415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4FF3F5-8FC7-A24A-9D5D-FAF0E554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информативности </a:t>
            </a:r>
            <a:r>
              <a:rPr lang="en-US" dirty="0"/>
              <a:t>– Gini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69520-0A9F-9148-A31C-F0D0F732F123}"/>
              </a:ext>
            </a:extLst>
          </p:cNvPr>
          <p:cNvSpPr txBox="1"/>
          <p:nvPr/>
        </p:nvSpPr>
        <p:spPr>
          <a:xfrm>
            <a:off x="476002" y="1241958"/>
            <a:ext cx="701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6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1E6"/>
              </a:buClr>
              <a:buSzPts val="2000"/>
            </a:pPr>
            <a:r>
              <a:rPr lang="ru-RU" sz="1800" dirty="0">
                <a:latin typeface="Trebuchet MS"/>
                <a:ea typeface="Trebuchet MS"/>
                <a:cs typeface="Trebuchet MS"/>
                <a:sym typeface="Trebuchet MS"/>
              </a:rPr>
              <a:t>Мат. ожидание того, что мы ошиблись на данном наблюдении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4ACFFA-185C-2C40-AC68-4F0C5DF52133}"/>
              </a:ext>
            </a:extLst>
          </p:cNvPr>
          <p:cNvGrpSpPr/>
          <p:nvPr/>
        </p:nvGrpSpPr>
        <p:grpSpPr>
          <a:xfrm>
            <a:off x="773255" y="1885950"/>
            <a:ext cx="3766609" cy="2694199"/>
            <a:chOff x="773255" y="1885950"/>
            <a:chExt cx="3766609" cy="26941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204EC47-4849-384D-88FB-A887AA69D3F0}"/>
                    </a:ext>
                  </a:extLst>
                </p:cNvPr>
                <p:cNvSpPr txBox="1"/>
                <p:nvPr/>
              </p:nvSpPr>
              <p:spPr>
                <a:xfrm>
                  <a:off x="773255" y="1885950"/>
                  <a:ext cx="3766609" cy="26941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b="0" i="1" dirty="0">
                    <a:latin typeface="Cambria Math" panose="02040503050406030204" pitchFamily="18" charset="0"/>
                  </a:endParaRPr>
                </a:p>
                <a:p>
                  <a:endParaRPr lang="en-US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𝑚𝑖𝑠𝑡𝑎𝑘𝑒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b="0" i="1" dirty="0">
                    <a:latin typeface="Cambria Math" panose="02040503050406030204" pitchFamily="18" charset="0"/>
                  </a:endParaRPr>
                </a:p>
                <a:p>
                  <a:endParaRPr lang="en-US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204EC47-4849-384D-88FB-A887AA69D3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255" y="1885950"/>
                  <a:ext cx="3766609" cy="2694199"/>
                </a:xfrm>
                <a:prstGeom prst="rect">
                  <a:avLst/>
                </a:prstGeom>
                <a:blipFill>
                  <a:blip r:embed="rId3"/>
                  <a:stretch>
                    <a:fillRect l="-14430" t="-35211" b="-48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FBB0D3-36E3-CB44-8BD1-391146D4CF7C}"/>
                </a:ext>
              </a:extLst>
            </p:cNvPr>
            <p:cNvSpPr/>
            <p:nvPr/>
          </p:nvSpPr>
          <p:spPr>
            <a:xfrm>
              <a:off x="2743200" y="3713182"/>
              <a:ext cx="1538199" cy="86233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1469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F3F5-8FC7-A24A-9D5D-FAF0E554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 информативности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32B3CB-9F25-8047-8EFA-54A1C5E18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971550"/>
            <a:ext cx="62484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83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31F09-C35F-734F-AE84-F91EB5FC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 информативности</a:t>
            </a:r>
            <a:endParaRPr lang="en-US" dirty="0"/>
          </a:p>
        </p:txBody>
      </p:sp>
      <p:sp>
        <p:nvSpPr>
          <p:cNvPr id="3" name="Google Shape;420;p55">
            <a:extLst>
              <a:ext uri="{FF2B5EF4-FFF2-40B4-BE49-F238E27FC236}">
                <a16:creationId xmlns:a16="http://schemas.microsoft.com/office/drawing/2014/main" id="{EE6CC94A-A828-AA40-8DE1-E9D4F9FB73E7}"/>
              </a:ext>
            </a:extLst>
          </p:cNvPr>
          <p:cNvSpPr txBox="1"/>
          <p:nvPr/>
        </p:nvSpPr>
        <p:spPr>
          <a:xfrm>
            <a:off x="630001" y="1477573"/>
            <a:ext cx="17043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066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1E6"/>
              </a:buClr>
              <a:buSzPts val="2000"/>
            </a:pPr>
            <a:r>
              <a:rPr lang="ru" sz="2000" dirty="0">
                <a:latin typeface="Trebuchet MS"/>
                <a:ea typeface="Trebuchet MS"/>
                <a:cs typeface="Trebuchet MS"/>
                <a:sym typeface="Trebuchet MS"/>
              </a:rPr>
              <a:t>Entropy</a:t>
            </a:r>
            <a:endParaRPr sz="2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" name="Google Shape;421;p55">
            <a:extLst>
              <a:ext uri="{FF2B5EF4-FFF2-40B4-BE49-F238E27FC236}">
                <a16:creationId xmlns:a16="http://schemas.microsoft.com/office/drawing/2014/main" id="{A4173968-216C-734C-BD7D-091EF17F96AB}"/>
              </a:ext>
            </a:extLst>
          </p:cNvPr>
          <p:cNvSpPr txBox="1"/>
          <p:nvPr/>
        </p:nvSpPr>
        <p:spPr>
          <a:xfrm>
            <a:off x="630001" y="3326578"/>
            <a:ext cx="13449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066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1E6"/>
              </a:buClr>
              <a:buSzPts val="2000"/>
            </a:pPr>
            <a:r>
              <a:rPr lang="ru" sz="2000" dirty="0">
                <a:latin typeface="Trebuchet MS"/>
                <a:ea typeface="Trebuchet MS"/>
                <a:cs typeface="Trebuchet MS"/>
                <a:sym typeface="Trebuchet MS"/>
              </a:rPr>
              <a:t>Gini</a:t>
            </a:r>
            <a:endParaRPr sz="2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" name="Google Shape;422;p55">
            <a:extLst>
              <a:ext uri="{FF2B5EF4-FFF2-40B4-BE49-F238E27FC236}">
                <a16:creationId xmlns:a16="http://schemas.microsoft.com/office/drawing/2014/main" id="{A3247880-CB90-B64A-87D7-AB24693619A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2061" y="2007094"/>
            <a:ext cx="2164400" cy="76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23;p55">
            <a:extLst>
              <a:ext uri="{FF2B5EF4-FFF2-40B4-BE49-F238E27FC236}">
                <a16:creationId xmlns:a16="http://schemas.microsoft.com/office/drawing/2014/main" id="{85E31E60-DEC5-5845-8F96-83ED050ECE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351" y="3848765"/>
            <a:ext cx="1620800" cy="780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24;p55">
            <a:extLst>
              <a:ext uri="{FF2B5EF4-FFF2-40B4-BE49-F238E27FC236}">
                <a16:creationId xmlns:a16="http://schemas.microsoft.com/office/drawing/2014/main" id="{9275338D-44EE-754A-B6DD-66DE8F74E8A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86200" y="1123950"/>
            <a:ext cx="3951400" cy="380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2391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D3DBC-F8E3-A047-B4BA-F32777A2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 для регрессии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D98E9A-EC0F-BF4E-915E-3933AC8512AC}"/>
              </a:ext>
            </a:extLst>
          </p:cNvPr>
          <p:cNvSpPr txBox="1"/>
          <p:nvPr/>
        </p:nvSpPr>
        <p:spPr>
          <a:xfrm>
            <a:off x="582688" y="1472790"/>
            <a:ext cx="3293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MSE</a:t>
            </a:r>
            <a:endParaRPr lang="ru-RU" dirty="0"/>
          </a:p>
          <a:p>
            <a:pPr algn="ctr"/>
            <a:r>
              <a:rPr lang="ru-RU" dirty="0"/>
              <a:t>или дисперсия вокруг среднего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556347-ACE5-B249-832B-97B0CA064339}"/>
                  </a:ext>
                </a:extLst>
              </p:cNvPr>
              <p:cNvSpPr txBox="1"/>
              <p:nvPr/>
            </p:nvSpPr>
            <p:spPr>
              <a:xfrm>
                <a:off x="762000" y="2494780"/>
                <a:ext cx="2934906" cy="1693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556347-ACE5-B249-832B-97B0CA064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494780"/>
                <a:ext cx="2934906" cy="1693797"/>
              </a:xfrm>
              <a:prstGeom prst="rect">
                <a:avLst/>
              </a:prstGeom>
              <a:blipFill>
                <a:blip r:embed="rId2"/>
                <a:stretch>
                  <a:fillRect l="-3030" t="-58209" b="-77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70E363B-3622-9648-BA40-1DC4E0639F5E}"/>
              </a:ext>
            </a:extLst>
          </p:cNvPr>
          <p:cNvSpPr txBox="1"/>
          <p:nvPr/>
        </p:nvSpPr>
        <p:spPr>
          <a:xfrm>
            <a:off x="6021579" y="142662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48654D-2F9E-024D-994F-542143F0B504}"/>
                  </a:ext>
                </a:extLst>
              </p:cNvPr>
              <p:cNvSpPr txBox="1"/>
              <p:nvPr/>
            </p:nvSpPr>
            <p:spPr>
              <a:xfrm>
                <a:off x="5107179" y="2494780"/>
                <a:ext cx="3459473" cy="70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median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)|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48654D-2F9E-024D-994F-542143F0B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179" y="2494780"/>
                <a:ext cx="3459473" cy="703141"/>
              </a:xfrm>
              <a:prstGeom prst="rect">
                <a:avLst/>
              </a:prstGeom>
              <a:blipFill>
                <a:blip r:embed="rId3"/>
                <a:stretch>
                  <a:fillRect l="-2198"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542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Professional</a:t>
            </a:r>
            <a:br>
              <a:rPr lang="en-US" dirty="0"/>
            </a:b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Decision tree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</a:t>
            </a:r>
            <a:endParaRPr lang="en-US"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C42E10-636B-7C4E-8B9F-50399DF01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информативности </a:t>
            </a:r>
            <a:r>
              <a:rPr lang="en-US" dirty="0"/>
              <a:t>– </a:t>
            </a:r>
            <a:r>
              <a:rPr lang="en-US" dirty="0" err="1"/>
              <a:t>Info.Gain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F3797B2-7AE6-5D4B-BD1D-7A56E6F02550}"/>
                  </a:ext>
                </a:extLst>
              </p:cNvPr>
              <p:cNvSpPr/>
              <p:nvPr/>
            </p:nvSpPr>
            <p:spPr>
              <a:xfrm>
                <a:off x="6400800" y="2419350"/>
                <a:ext cx="1447800" cy="6858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F3797B2-7AE6-5D4B-BD1D-7A56E6F02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419350"/>
                <a:ext cx="1447800" cy="6858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09E56C-B416-634D-8211-840B72180980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6210300" y="3105150"/>
            <a:ext cx="914400" cy="5653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27ED65-28DE-D143-8F32-024F685B6215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>
            <a:off x="7124700" y="3105150"/>
            <a:ext cx="838200" cy="5653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15C03B15-F0D9-2D4E-A920-F627E9F35895}"/>
                  </a:ext>
                </a:extLst>
              </p:cNvPr>
              <p:cNvSpPr/>
              <p:nvPr/>
            </p:nvSpPr>
            <p:spPr>
              <a:xfrm>
                <a:off x="6400800" y="1390650"/>
                <a:ext cx="1447800" cy="6858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15C03B15-F0D9-2D4E-A920-F627E9F35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1390650"/>
                <a:ext cx="1447800" cy="6858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51533E-0148-034A-8460-84574026ABD0}"/>
              </a:ext>
            </a:extLst>
          </p:cNvPr>
          <p:cNvCxnSpPr>
            <a:stCxn id="7" idx="2"/>
            <a:endCxn id="4" idx="0"/>
          </p:cNvCxnSpPr>
          <p:nvPr/>
        </p:nvCxnSpPr>
        <p:spPr>
          <a:xfrm>
            <a:off x="7124700" y="2076450"/>
            <a:ext cx="0" cy="3429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1D9272D-25BF-4B43-B5D8-02F694767CF3}"/>
                  </a:ext>
                </a:extLst>
              </p:cNvPr>
              <p:cNvSpPr/>
              <p:nvPr/>
            </p:nvSpPr>
            <p:spPr>
              <a:xfrm>
                <a:off x="5486400" y="3670456"/>
                <a:ext cx="1447800" cy="6858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1D9272D-25BF-4B43-B5D8-02F694767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3670456"/>
                <a:ext cx="1447800" cy="6858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57C90B41-BA23-CB4F-9E0E-6A6C36BAD8BF}"/>
                  </a:ext>
                </a:extLst>
              </p:cNvPr>
              <p:cNvSpPr/>
              <p:nvPr/>
            </p:nvSpPr>
            <p:spPr>
              <a:xfrm>
                <a:off x="7239000" y="3670456"/>
                <a:ext cx="1447800" cy="6858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57C90B41-BA23-CB4F-9E0E-6A6C36BAD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3670456"/>
                <a:ext cx="1447800" cy="6858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F56C198-7D4A-F842-9678-07CDCFE2EB63}"/>
              </a:ext>
            </a:extLst>
          </p:cNvPr>
          <p:cNvSpPr txBox="1"/>
          <p:nvPr/>
        </p:nvSpPr>
        <p:spPr>
          <a:xfrm>
            <a:off x="381000" y="1047750"/>
            <a:ext cx="5105395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Как выбрать критерий разбиения?</a:t>
            </a:r>
          </a:p>
          <a:p>
            <a:r>
              <a:rPr lang="en-US" sz="1600" dirty="0"/>
              <a:t>H(・) — </a:t>
            </a:r>
            <a:r>
              <a:rPr lang="ru-RU" sz="1600" dirty="0"/>
              <a:t>критерий информативности (</a:t>
            </a:r>
            <a:r>
              <a:rPr lang="en-US" sz="1600" dirty="0"/>
              <a:t>impurity criterion) </a:t>
            </a:r>
          </a:p>
          <a:p>
            <a:r>
              <a:rPr lang="ru-RU" sz="1600" dirty="0"/>
              <a:t>мера хаоса, который мы стараемся уменьшить</a:t>
            </a:r>
          </a:p>
          <a:p>
            <a:endParaRPr lang="ru-RU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/>
              <a:t>Классификация: </a:t>
            </a:r>
            <a:r>
              <a:rPr lang="en-US" sz="1200" dirty="0"/>
              <a:t>Entropy, Gini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/>
              <a:t>Регрессия: </a:t>
            </a:r>
            <a:r>
              <a:rPr lang="en-US" sz="1200" dirty="0"/>
              <a:t>MSE, MAE</a:t>
            </a:r>
            <a:endParaRPr lang="ru-RU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833A38-45C3-7449-B4F7-7333C818C3F5}"/>
                  </a:ext>
                </a:extLst>
              </p:cNvPr>
              <p:cNvSpPr txBox="1"/>
              <p:nvPr/>
            </p:nvSpPr>
            <p:spPr>
              <a:xfrm>
                <a:off x="949179" y="3105150"/>
                <a:ext cx="3969035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833A38-45C3-7449-B4F7-7333C818C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79" y="3105150"/>
                <a:ext cx="3969035" cy="572657"/>
              </a:xfrm>
              <a:prstGeom prst="rect">
                <a:avLst/>
              </a:prstGeom>
              <a:blipFill>
                <a:blip r:embed="rId6"/>
                <a:stretch>
                  <a:fillRect l="-63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EE4076B-E266-6244-9E36-D713A12E5992}"/>
              </a:ext>
            </a:extLst>
          </p:cNvPr>
          <p:cNvSpPr txBox="1"/>
          <p:nvPr/>
        </p:nvSpPr>
        <p:spPr>
          <a:xfrm>
            <a:off x="304800" y="3911084"/>
            <a:ext cx="1123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Info.Gain</a:t>
            </a:r>
            <a:r>
              <a:rPr lang="en-US" b="1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1DE803-038F-B94A-BE35-CA8DD51873D1}"/>
                  </a:ext>
                </a:extLst>
              </p:cNvPr>
              <p:cNvSpPr txBox="1"/>
              <p:nvPr/>
            </p:nvSpPr>
            <p:spPr>
              <a:xfrm>
                <a:off x="457200" y="3945108"/>
                <a:ext cx="5039521" cy="849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1DE803-038F-B94A-BE35-CA8DD5187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945108"/>
                <a:ext cx="5039521" cy="849656"/>
              </a:xfrm>
              <a:prstGeom prst="rect">
                <a:avLst/>
              </a:prstGeom>
              <a:blipFill>
                <a:blip r:embed="rId7"/>
                <a:stretch>
                  <a:fillRect l="-1259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50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7733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39223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Общий алгоритм построения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161D75-6689-FE47-925A-E0781C1B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построения</a:t>
            </a:r>
            <a:endParaRPr lang="en-US" dirty="0"/>
          </a:p>
        </p:txBody>
      </p:sp>
      <p:sp>
        <p:nvSpPr>
          <p:cNvPr id="4" name="Google Shape;468;p59">
            <a:extLst>
              <a:ext uri="{FF2B5EF4-FFF2-40B4-BE49-F238E27FC236}">
                <a16:creationId xmlns:a16="http://schemas.microsoft.com/office/drawing/2014/main" id="{8F89CF3E-776E-484E-AF78-F6D9065D39CC}"/>
              </a:ext>
            </a:extLst>
          </p:cNvPr>
          <p:cNvSpPr txBox="1"/>
          <p:nvPr/>
        </p:nvSpPr>
        <p:spPr>
          <a:xfrm>
            <a:off x="617650" y="1053108"/>
            <a:ext cx="5785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1116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1E6"/>
              </a:buClr>
              <a:buSzPts val="1700"/>
            </a:pPr>
            <a:r>
              <a:rPr lang="ru" sz="1700" dirty="0">
                <a:latin typeface="Trebuchet MS"/>
                <a:ea typeface="Trebuchet MS"/>
                <a:cs typeface="Trebuchet MS"/>
                <a:sym typeface="Trebuchet MS"/>
              </a:rPr>
              <a:t>Рассмотрим простой рекурсивный (жадный) алгоритм</a:t>
            </a:r>
            <a:endParaRPr sz="17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" name="Google Shape;469;p59">
            <a:extLst>
              <a:ext uri="{FF2B5EF4-FFF2-40B4-BE49-F238E27FC236}">
                <a16:creationId xmlns:a16="http://schemas.microsoft.com/office/drawing/2014/main" id="{159225BE-7603-F644-A9CE-8B929449B38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0710" y="1469500"/>
            <a:ext cx="5839366" cy="217135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70;p59">
            <a:extLst>
              <a:ext uri="{FF2B5EF4-FFF2-40B4-BE49-F238E27FC236}">
                <a16:creationId xmlns:a16="http://schemas.microsoft.com/office/drawing/2014/main" id="{633E2D97-A34D-EC4C-AA60-011CB64FE8AC}"/>
              </a:ext>
            </a:extLst>
          </p:cNvPr>
          <p:cNvSpPr txBox="1"/>
          <p:nvPr/>
        </p:nvSpPr>
        <p:spPr>
          <a:xfrm>
            <a:off x="617650" y="3683734"/>
            <a:ext cx="5473800" cy="10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1116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1E6"/>
              </a:buClr>
              <a:buSzPts val="1700"/>
            </a:pPr>
            <a:r>
              <a:rPr lang="ru" sz="1700" dirty="0">
                <a:solidFill>
                  <a:srgbClr val="3E3E3E"/>
                </a:solidFill>
                <a:latin typeface="Trebuchet MS"/>
                <a:ea typeface="Trebuchet MS"/>
                <a:cs typeface="Trebuchet MS"/>
                <a:sym typeface="Trebuchet MS"/>
              </a:rPr>
              <a:t>Что определяет алгоритм построения?</a:t>
            </a:r>
            <a:endParaRPr sz="170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74065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700"/>
              <a:buFont typeface="Arial" panose="020B0604020202020204" pitchFamily="34" charset="0"/>
              <a:buChar char="•"/>
            </a:pPr>
            <a:r>
              <a:rPr lang="ru" sz="1700" b="0" i="0" u="none" strike="noStrike" cap="none" dirty="0">
                <a:solidFill>
                  <a:srgbClr val="3E3E3E"/>
                </a:solidFill>
                <a:latin typeface="Trebuchet MS"/>
                <a:ea typeface="Trebuchet MS"/>
                <a:cs typeface="Trebuchet MS"/>
                <a:sym typeface="Trebuchet MS"/>
              </a:rPr>
              <a:t>Функционал качества </a:t>
            </a:r>
          </a:p>
          <a:p>
            <a:pPr marL="774065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700"/>
              <a:buFont typeface="Arial" panose="020B0604020202020204" pitchFamily="34" charset="0"/>
              <a:buChar char="•"/>
            </a:pPr>
            <a:r>
              <a:rPr lang="ru" sz="1700" b="0" i="0" u="none" strike="noStrike" cap="none" dirty="0">
                <a:solidFill>
                  <a:srgbClr val="3E3E3E"/>
                </a:solidFill>
                <a:latin typeface="Trebuchet MS"/>
                <a:ea typeface="Trebuchet MS"/>
                <a:cs typeface="Trebuchet MS"/>
                <a:sym typeface="Trebuchet MS"/>
              </a:rPr>
              <a:t>Pruning: Стрижка и Критерий останова</a:t>
            </a:r>
            <a:endParaRPr sz="17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74065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700"/>
              <a:buFont typeface="Arial" panose="020B0604020202020204" pitchFamily="34" charset="0"/>
              <a:buChar char="•"/>
            </a:pPr>
            <a:r>
              <a:rPr lang="ru" sz="1700" b="0" i="0" u="none" strike="noStrike" cap="none" dirty="0">
                <a:solidFill>
                  <a:srgbClr val="3E3E3E"/>
                </a:solidFill>
                <a:latin typeface="Trebuchet MS"/>
                <a:ea typeface="Trebuchet MS"/>
                <a:cs typeface="Trebuchet MS"/>
                <a:sym typeface="Trebuchet MS"/>
              </a:rPr>
              <a:t>Обработка пропусков в данных</a:t>
            </a:r>
            <a:endParaRPr sz="17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55500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252F0-0776-BC44-ADA5-49368DBE6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Оптимальное дерево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09D9E-E817-3C4C-895D-DDB669429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47750"/>
            <a:ext cx="5842687" cy="3891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DB6BC3-870B-3847-B3C7-FB2BE91D0058}"/>
              </a:ext>
            </a:extLst>
          </p:cNvPr>
          <p:cNvSpPr txBox="1"/>
          <p:nvPr/>
        </p:nvSpPr>
        <p:spPr>
          <a:xfrm>
            <a:off x="6248400" y="1504950"/>
            <a:ext cx="2620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Построить оптимальное с точки зрения качества на обучающей выборке дерево минимальной глубины – </a:t>
            </a:r>
            <a:r>
              <a:rPr lang="en-US" b="1" i="1" dirty="0"/>
              <a:t>NP</a:t>
            </a:r>
            <a:r>
              <a:rPr lang="ru-RU" b="1" dirty="0"/>
              <a:t>-полная задача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93219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161D75-6689-FE47-925A-E0781C1B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построения</a:t>
            </a:r>
            <a:endParaRPr lang="en-US" dirty="0"/>
          </a:p>
        </p:txBody>
      </p:sp>
      <p:sp>
        <p:nvSpPr>
          <p:cNvPr id="7" name="Google Shape;476;p60">
            <a:extLst>
              <a:ext uri="{FF2B5EF4-FFF2-40B4-BE49-F238E27FC236}">
                <a16:creationId xmlns:a16="http://schemas.microsoft.com/office/drawing/2014/main" id="{00391208-55C5-244E-8F39-BABCE23A5929}"/>
              </a:ext>
            </a:extLst>
          </p:cNvPr>
          <p:cNvSpPr txBox="1"/>
          <p:nvPr/>
        </p:nvSpPr>
        <p:spPr>
          <a:xfrm>
            <a:off x="500550" y="864125"/>
            <a:ext cx="8643600" cy="1613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6516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1E6"/>
              </a:buClr>
              <a:buSzPts val="1300"/>
            </a:pPr>
            <a:r>
              <a:rPr lang="ru" sz="1300" dirty="0">
                <a:latin typeface="Trebuchet MS"/>
                <a:ea typeface="Trebuchet MS"/>
                <a:cs typeface="Trebuchet MS"/>
                <a:sym typeface="Trebuchet MS"/>
              </a:rPr>
              <a:t>Pre-Pruning / Критерий Останова</a:t>
            </a:r>
            <a:endParaRPr sz="13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851535" marR="0" lvl="1" indent="-3378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300"/>
              <a:buFont typeface="Arial" panose="020B0604020202020204" pitchFamily="34" charset="0"/>
              <a:buChar char="•"/>
            </a:pPr>
            <a:r>
              <a:rPr lang="ru" sz="13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Ограничение максимальной глубины дерева / минимального числа объектов в листе </a:t>
            </a:r>
            <a:r>
              <a:rPr lang="ru-RU" sz="13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/</a:t>
            </a:r>
            <a:r>
              <a:rPr lang="ru" sz="13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максимального количества листьев в дереве</a:t>
            </a:r>
            <a:endParaRPr sz="13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851535" marR="643255" lvl="1" indent="-3378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300"/>
              <a:buFont typeface="Arial" panose="020B0604020202020204" pitchFamily="34" charset="0"/>
              <a:buChar char="•"/>
            </a:pPr>
            <a:r>
              <a:rPr lang="ru" sz="13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Требование, что функционал качества при дроблении  улучшился как минимум на </a:t>
            </a:r>
            <a:r>
              <a:rPr lang="ru" sz="1300" b="0" i="1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lang="ru" sz="13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%</a:t>
            </a:r>
            <a:endParaRPr sz="13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851535" marR="643255" lvl="1" indent="-3378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300"/>
              <a:buFont typeface="Arial" panose="020B0604020202020204" pitchFamily="34" charset="0"/>
              <a:buChar char="•"/>
            </a:pPr>
            <a:r>
              <a:rPr lang="ru" sz="1300" dirty="0">
                <a:latin typeface="Trebuchet MS"/>
                <a:ea typeface="Trebuchet MS"/>
                <a:cs typeface="Trebuchet MS"/>
                <a:sym typeface="Trebuchet MS"/>
              </a:rPr>
              <a:t>Останов в случае, если все объекты в листе относятся к  одному классу</a:t>
            </a:r>
          </a:p>
          <a:p>
            <a:pPr marL="56516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1E6"/>
              </a:buClr>
              <a:buSzPts val="1300"/>
            </a:pPr>
            <a:endParaRPr lang="ru-RU" sz="13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56516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1E6"/>
              </a:buClr>
              <a:buSzPts val="1300"/>
            </a:pPr>
            <a:r>
              <a:rPr lang="en-US" sz="1300" dirty="0">
                <a:latin typeface="Trebuchet MS"/>
                <a:ea typeface="Trebuchet MS"/>
                <a:cs typeface="Trebuchet MS"/>
                <a:sym typeface="Trebuchet MS"/>
              </a:rPr>
              <a:t>Post-Pruning / </a:t>
            </a:r>
            <a:r>
              <a:rPr lang="ru-RU" sz="1300" dirty="0">
                <a:latin typeface="Trebuchet MS"/>
                <a:ea typeface="Trebuchet MS"/>
                <a:cs typeface="Trebuchet MS"/>
                <a:sym typeface="Trebuchet MS"/>
              </a:rPr>
              <a:t>Стрижка</a:t>
            </a:r>
          </a:p>
          <a:p>
            <a:pPr marL="88900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300"/>
              <a:buFont typeface="Arial" panose="020B0604020202020204" pitchFamily="34" charset="0"/>
              <a:buChar char="•"/>
            </a:pPr>
            <a:r>
              <a:rPr lang="ru-RU" sz="1300" dirty="0">
                <a:latin typeface="Trebuchet MS"/>
                <a:ea typeface="Trebuchet MS"/>
                <a:cs typeface="Trebuchet MS"/>
                <a:sym typeface="Trebuchet MS"/>
              </a:rPr>
              <a:t>Строим переобученное(один лист - один объект) дерево и отсекаем лишние узлы</a:t>
            </a:r>
            <a:endParaRPr sz="13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" name="Google Shape;477;p60">
            <a:extLst>
              <a:ext uri="{FF2B5EF4-FFF2-40B4-BE49-F238E27FC236}">
                <a16:creationId xmlns:a16="http://schemas.microsoft.com/office/drawing/2014/main" id="{1ECADFF4-E90B-9947-A4E8-5C98AE59AFC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05400" y="3790938"/>
            <a:ext cx="198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78;p60">
            <a:extLst>
              <a:ext uri="{FF2B5EF4-FFF2-40B4-BE49-F238E27FC236}">
                <a16:creationId xmlns:a16="http://schemas.microsoft.com/office/drawing/2014/main" id="{FB13FF6A-9A1A-094C-AF37-0129298D1EA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1400" y="3790938"/>
            <a:ext cx="198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C4F3B301-08C6-1E40-B30A-90640961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600" y="2561015"/>
            <a:ext cx="1903800" cy="115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B5EFBCC-C936-084B-857A-7DF9321A0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081" y="2561015"/>
            <a:ext cx="1929830" cy="119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5">
            <a:extLst>
              <a:ext uri="{FF2B5EF4-FFF2-40B4-BE49-F238E27FC236}">
                <a16:creationId xmlns:a16="http://schemas.microsoft.com/office/drawing/2014/main" id="{AF4B2E00-E7C2-7347-9C4D-C0FA1B7CF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755901"/>
            <a:ext cx="1576448" cy="2078038"/>
          </a:xfrm>
          <a:prstGeom prst="rightArrowCallout">
            <a:avLst>
              <a:gd name="adj1" fmla="val 41850"/>
              <a:gd name="adj2" fmla="val 40055"/>
              <a:gd name="adj3" fmla="val 45389"/>
              <a:gd name="adj4" fmla="val 9689"/>
            </a:avLst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gamma/>
                  <a:shade val="31765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0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161D75-6689-FE47-925A-E0781C1B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Пропуски в данных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485;p61">
                <a:extLst>
                  <a:ext uri="{FF2B5EF4-FFF2-40B4-BE49-F238E27FC236}">
                    <a16:creationId xmlns:a16="http://schemas.microsoft.com/office/drawing/2014/main" id="{BEFEE568-A5BD-7149-81E1-1083880F4AAD}"/>
                  </a:ext>
                </a:extLst>
              </p:cNvPr>
              <p:cNvSpPr txBox="1"/>
              <p:nvPr/>
            </p:nvSpPr>
            <p:spPr>
              <a:xfrm>
                <a:off x="500555" y="1403250"/>
                <a:ext cx="7484700" cy="139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2700" rIns="0" bIns="0" anchor="t" anchorCtr="0">
                <a:spAutoFit/>
              </a:bodyPr>
              <a:lstStyle/>
              <a:p>
                <a:pPr marL="329566" marR="10033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SzPts val="1500"/>
                  <a:buFont typeface="Arial" panose="020B0604020202020204" pitchFamily="34" charset="0"/>
                  <a:buChar char="•"/>
                </a:pPr>
                <a:r>
                  <a:rPr lang="ru-RU" sz="1500" dirty="0">
                    <a:latin typeface="Trebuchet MS"/>
                    <a:ea typeface="Trebuchet MS"/>
                    <a:cs typeface="Trebuchet MS"/>
                    <a:sym typeface="Trebuchet MS"/>
                  </a:rPr>
                  <a:t>Что делать, если встретился пропуск в признаке, который  используется вершиной?</a:t>
                </a:r>
                <a:endParaRPr lang="ru-RU" sz="2600" dirty="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329566" marR="508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SzPts val="1500"/>
                  <a:buFont typeface="Arial" panose="020B0604020202020204" pitchFamily="34" charset="0"/>
                  <a:buChar char="•"/>
                </a:pPr>
                <a:r>
                  <a:rPr lang="ru-RU" sz="1500" dirty="0">
                    <a:latin typeface="Trebuchet MS"/>
                    <a:ea typeface="Trebuchet MS"/>
                    <a:cs typeface="Trebuchet MS"/>
                    <a:sym typeface="Trebuchet MS"/>
                  </a:rPr>
                  <a:t>Первый вариант решения проблемы - отправить результат  последней вершины в оба поддерева.</a:t>
                </a:r>
              </a:p>
              <a:p>
                <a:pPr marL="786765" marR="0" lvl="1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SzPts val="15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b="0" i="1" u="none" strike="noStrike" cap="none" smtClean="0">
                        <a:latin typeface="Cambria Math" panose="02040503050406030204" pitchFamily="18" charset="0"/>
                        <a:ea typeface="Trebuchet MS"/>
                        <a:cs typeface="Trebuchet MS"/>
                        <a:sym typeface="Trebuchet MS"/>
                      </a:rPr>
                      <m:t>𝛼</m:t>
                    </m:r>
                  </m:oMath>
                </a14:m>
                <a:r>
                  <a:rPr lang="en-US" sz="1500" b="0" i="0" u="none" strike="noStrike" cap="none" dirty="0">
                    <a:latin typeface="Trebuchet MS"/>
                    <a:ea typeface="Trebuchet MS"/>
                    <a:cs typeface="Trebuchet MS"/>
                    <a:sym typeface="Trebuchet MS"/>
                  </a:rPr>
                  <a:t> </a:t>
                </a:r>
                <a:r>
                  <a:rPr lang="ru-RU" sz="1500" b="0" i="0" u="none" strike="noStrike" cap="none" dirty="0">
                    <a:latin typeface="Trebuchet MS"/>
                    <a:ea typeface="Trebuchet MS"/>
                    <a:cs typeface="Trebuchet MS"/>
                    <a:sym typeface="Trebuchet MS"/>
                  </a:rPr>
                  <a:t>– вероятность класса</a:t>
                </a:r>
              </a:p>
              <a:p>
                <a:pPr marL="786765" marR="0" lvl="1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SzPts val="15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b="0" i="1" u="none" strike="noStrike" cap="none" smtClean="0">
                        <a:latin typeface="Cambria Math" panose="02040503050406030204" pitchFamily="18" charset="0"/>
                        <a:ea typeface="Trebuchet MS"/>
                        <a:cs typeface="Trebuchet MS"/>
                        <a:sym typeface="Trebuchet MS"/>
                      </a:rPr>
                      <m:t>𝛽</m:t>
                    </m:r>
                  </m:oMath>
                </a14:m>
                <a:r>
                  <a:rPr lang="en-US" sz="1500" b="0" i="0" u="none" strike="noStrike" cap="none" dirty="0">
                    <a:latin typeface="Trebuchet MS"/>
                    <a:ea typeface="Trebuchet MS"/>
                    <a:cs typeface="Trebuchet MS"/>
                    <a:sym typeface="Trebuchet MS"/>
                  </a:rPr>
                  <a:t> – </a:t>
                </a:r>
                <a:r>
                  <a:rPr lang="ru-RU" sz="1500" b="0" i="0" u="none" strike="noStrike" cap="none" dirty="0">
                    <a:latin typeface="Trebuchet MS"/>
                    <a:ea typeface="Trebuchet MS"/>
                    <a:cs typeface="Trebuchet MS"/>
                    <a:sym typeface="Trebuchet MS"/>
                  </a:rPr>
                  <a:t>предикат осуществляющий сравнение</a:t>
                </a:r>
                <a:endParaRPr sz="1500" b="0" i="0" u="none" strike="noStrike" cap="none" dirty="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mc:Choice>
        <mc:Fallback xmlns="">
          <p:sp>
            <p:nvSpPr>
              <p:cNvPr id="6" name="Google Shape;485;p61">
                <a:extLst>
                  <a:ext uri="{FF2B5EF4-FFF2-40B4-BE49-F238E27FC236}">
                    <a16:creationId xmlns:a16="http://schemas.microsoft.com/office/drawing/2014/main" id="{BEFEE568-A5BD-7149-81E1-1083880F4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5" y="1403250"/>
                <a:ext cx="7484700" cy="1398000"/>
              </a:xfrm>
              <a:prstGeom prst="rect">
                <a:avLst/>
              </a:prstGeom>
              <a:blipFill>
                <a:blip r:embed="rId2"/>
                <a:stretch>
                  <a:fillRect l="-847" t="-3604" r="-1864" b="-72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487;p61">
            <a:extLst>
              <a:ext uri="{FF2B5EF4-FFF2-40B4-BE49-F238E27FC236}">
                <a16:creationId xmlns:a16="http://schemas.microsoft.com/office/drawing/2014/main" id="{15A36ACF-184B-CB4A-B530-5053EC7F1323}"/>
              </a:ext>
            </a:extLst>
          </p:cNvPr>
          <p:cNvSpPr txBox="1"/>
          <p:nvPr/>
        </p:nvSpPr>
        <p:spPr>
          <a:xfrm>
            <a:off x="500555" y="4230750"/>
            <a:ext cx="74529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29566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500"/>
              <a:buFont typeface="Arial" panose="020B0604020202020204" pitchFamily="34" charset="0"/>
              <a:buChar char="•"/>
            </a:pPr>
            <a:r>
              <a:rPr lang="ru" sz="1500" dirty="0">
                <a:latin typeface="Trebuchet MS"/>
                <a:ea typeface="Trebuchet MS"/>
                <a:cs typeface="Trebuchet MS"/>
                <a:sym typeface="Trebuchet MS"/>
              </a:rPr>
              <a:t>Второй вариант - Суррогатный сплит.</a:t>
            </a:r>
            <a:endParaRPr sz="15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786765" marR="508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500"/>
              <a:buFont typeface="Arial" panose="020B0604020202020204" pitchFamily="34" charset="0"/>
              <a:buChar char="•"/>
            </a:pPr>
            <a:r>
              <a:rPr lang="ru" sz="15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Проводим разбиение по другому (похожему / важному  признаку)</a:t>
            </a:r>
            <a:endParaRPr sz="15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E5AA9A-80B1-454D-987C-C50F07C2FE18}"/>
                  </a:ext>
                </a:extLst>
              </p:cNvPr>
              <p:cNvSpPr txBox="1"/>
              <p:nvPr/>
            </p:nvSpPr>
            <p:spPr>
              <a:xfrm>
                <a:off x="914400" y="2805624"/>
                <a:ext cx="6926704" cy="1360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=0;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     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=1;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нельзя вычислить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E5AA9A-80B1-454D-987C-C50F07C2F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805624"/>
                <a:ext cx="6926704" cy="13604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7240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161D75-6689-FE47-925A-E0781C1B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Алгоритмы построения</a:t>
            </a:r>
            <a:endParaRPr lang="en-US" dirty="0"/>
          </a:p>
        </p:txBody>
      </p:sp>
      <p:sp>
        <p:nvSpPr>
          <p:cNvPr id="7" name="Google Shape;493;p62">
            <a:extLst>
              <a:ext uri="{FF2B5EF4-FFF2-40B4-BE49-F238E27FC236}">
                <a16:creationId xmlns:a16="http://schemas.microsoft.com/office/drawing/2014/main" id="{F60C3F04-05AD-1545-9FAE-889FCD910D20}"/>
              </a:ext>
            </a:extLst>
          </p:cNvPr>
          <p:cNvSpPr txBox="1"/>
          <p:nvPr/>
        </p:nvSpPr>
        <p:spPr>
          <a:xfrm>
            <a:off x="531235" y="1200150"/>
            <a:ext cx="8283499" cy="3468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3338" marR="0" lvl="0" algn="l" rtl="0">
              <a:spcBef>
                <a:spcPts val="0"/>
              </a:spcBef>
              <a:spcAft>
                <a:spcPts val="0"/>
              </a:spcAft>
              <a:buClr>
                <a:srgbClr val="8C91E6"/>
              </a:buClr>
              <a:buSzPts val="1700"/>
            </a:pPr>
            <a:r>
              <a:rPr lang="ru" sz="1700" b="1" dirty="0">
                <a:latin typeface="Calibri"/>
                <a:ea typeface="Calibri"/>
                <a:cs typeface="Calibri"/>
                <a:sym typeface="Calibri"/>
              </a:rPr>
              <a:t>ID3</a:t>
            </a:r>
            <a:endParaRPr sz="1100" b="1" dirty="0"/>
          </a:p>
          <a:p>
            <a:pPr marL="842010" marR="0" lvl="1" indent="-285750" algn="l" rtl="0">
              <a:lnSpc>
                <a:spcPct val="104000"/>
              </a:lnSpc>
              <a:spcBef>
                <a:spcPts val="20"/>
              </a:spcBef>
              <a:spcAft>
                <a:spcPts val="0"/>
              </a:spcAft>
              <a:buClr>
                <a:srgbClr val="3E3E3E"/>
              </a:buClr>
              <a:buSzPts val="1300"/>
              <a:buFont typeface="Arial" panose="020B0604020202020204" pitchFamily="34" charset="0"/>
              <a:buChar char="•"/>
            </a:pPr>
            <a:r>
              <a:rPr lang="ru" sz="13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Энтропийный критерий</a:t>
            </a:r>
            <a:endParaRPr sz="13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842010" marR="5080" lvl="1" indent="-285750" algn="l" rtl="0">
              <a:lnSpc>
                <a:spcPct val="103125"/>
              </a:lnSpc>
              <a:spcBef>
                <a:spcPts val="70"/>
              </a:spcBef>
              <a:spcAft>
                <a:spcPts val="0"/>
              </a:spcAft>
              <a:buClr>
                <a:srgbClr val="3E3E3E"/>
              </a:buClr>
              <a:buSzPts val="1300"/>
              <a:buFont typeface="Arial" panose="020B0604020202020204" pitchFamily="34" charset="0"/>
              <a:buChar char="•"/>
            </a:pPr>
            <a:r>
              <a:rPr lang="ru" sz="13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Строит дерево до тех пор, пока в каждом листе не окажутся объекты одного класса,  либо пока разбиение вершины дает уменьшение энтропийного критерия</a:t>
            </a:r>
            <a:endParaRPr sz="13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07975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 panose="020B0604020202020204" pitchFamily="34" charset="0"/>
              <a:buChar char="•"/>
            </a:pPr>
            <a:endParaRPr sz="15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53338" marR="0" lvl="0" algn="l" rtl="0">
              <a:spcBef>
                <a:spcPts val="1260"/>
              </a:spcBef>
              <a:spcAft>
                <a:spcPts val="0"/>
              </a:spcAft>
              <a:buClr>
                <a:srgbClr val="8C91E6"/>
              </a:buClr>
              <a:buSzPts val="1700"/>
            </a:pPr>
            <a:r>
              <a:rPr lang="ru" sz="1700" b="1" dirty="0">
                <a:latin typeface="Calibri"/>
                <a:ea typeface="Calibri"/>
                <a:cs typeface="Calibri"/>
                <a:sym typeface="Calibri"/>
              </a:rPr>
              <a:t>C4.5 (позднее С5.0)</a:t>
            </a:r>
            <a:endParaRPr sz="1100" b="1" dirty="0"/>
          </a:p>
          <a:p>
            <a:pPr marL="842010" marR="0" lvl="1" indent="-285750" algn="l" rtl="0">
              <a:lnSpc>
                <a:spcPct val="104000"/>
              </a:lnSpc>
              <a:spcBef>
                <a:spcPts val="25"/>
              </a:spcBef>
              <a:spcAft>
                <a:spcPts val="0"/>
              </a:spcAft>
              <a:buClr>
                <a:srgbClr val="3E3E3E"/>
              </a:buClr>
              <a:buSzPts val="1300"/>
              <a:buFont typeface="Arial" panose="020B0604020202020204" pitchFamily="34" charset="0"/>
              <a:buChar char="•"/>
            </a:pPr>
            <a:r>
              <a:rPr lang="ru" sz="13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Использует критерий Gain Ratio (нормированный энтропийный критерий)</a:t>
            </a:r>
            <a:endParaRPr sz="13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842010" marR="0" lvl="1" indent="-28575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300"/>
              <a:buFont typeface="Arial" panose="020B0604020202020204" pitchFamily="34" charset="0"/>
              <a:buChar char="•"/>
            </a:pPr>
            <a:r>
              <a:rPr lang="ru" sz="13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Критерий останова — ограничение на число объектов в листе</a:t>
            </a:r>
            <a:endParaRPr sz="13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842010" marR="364490" lvl="1" indent="-28575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300"/>
              <a:buFont typeface="Arial" panose="020B0604020202020204" pitchFamily="34" charset="0"/>
              <a:buChar char="•"/>
            </a:pPr>
            <a:r>
              <a:rPr lang="ru" sz="13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Обработка пропущенных значений: переносит такие объекты в оба поддерева с  определенными весами</a:t>
            </a:r>
            <a:endParaRPr sz="13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07975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 panose="020B0604020202020204" pitchFamily="34" charset="0"/>
              <a:buChar char="•"/>
            </a:pPr>
            <a:endParaRPr sz="15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53338" marR="0" lvl="0" algn="l" rtl="0">
              <a:spcBef>
                <a:spcPts val="1265"/>
              </a:spcBef>
              <a:spcAft>
                <a:spcPts val="0"/>
              </a:spcAft>
              <a:buClr>
                <a:srgbClr val="8C91E6"/>
              </a:buClr>
              <a:buSzPts val="1700"/>
            </a:pPr>
            <a:r>
              <a:rPr lang="ru" sz="1700" b="1" dirty="0">
                <a:latin typeface="Calibri"/>
                <a:ea typeface="Calibri"/>
                <a:cs typeface="Calibri"/>
                <a:sym typeface="Calibri"/>
              </a:rPr>
              <a:t>CART</a:t>
            </a:r>
            <a:endParaRPr sz="1100" b="1" dirty="0"/>
          </a:p>
          <a:p>
            <a:pPr marL="842010" marR="0" lvl="1" indent="-285750" algn="l" rtl="0">
              <a:lnSpc>
                <a:spcPct val="104000"/>
              </a:lnSpc>
              <a:spcBef>
                <a:spcPts val="20"/>
              </a:spcBef>
              <a:spcAft>
                <a:spcPts val="0"/>
              </a:spcAft>
              <a:buClr>
                <a:srgbClr val="3E3E3E"/>
              </a:buClr>
              <a:buSzPts val="1300"/>
              <a:buFont typeface="Arial" panose="020B0604020202020204" pitchFamily="34" charset="0"/>
              <a:buChar char="•"/>
            </a:pPr>
            <a:r>
              <a:rPr lang="ru" sz="13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Использует критерий Джини</a:t>
            </a:r>
            <a:endParaRPr sz="13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842010" marR="0" lvl="1" indent="-28575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300"/>
              <a:buFont typeface="Arial" panose="020B0604020202020204" pitchFamily="34" charset="0"/>
              <a:buChar char="•"/>
            </a:pPr>
            <a:r>
              <a:rPr lang="ru" sz="13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Для обработки пропусков используется метод суррогатных предикатов</a:t>
            </a:r>
            <a:endParaRPr sz="13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91104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161D75-6689-FE47-925A-E0781C1B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построения</a:t>
            </a:r>
            <a:endParaRPr lang="en-US" dirty="0"/>
          </a:p>
        </p:txBody>
      </p:sp>
      <p:sp>
        <p:nvSpPr>
          <p:cNvPr id="4" name="Google Shape;499;p63">
            <a:extLst>
              <a:ext uri="{FF2B5EF4-FFF2-40B4-BE49-F238E27FC236}">
                <a16:creationId xmlns:a16="http://schemas.microsoft.com/office/drawing/2014/main" id="{0167E065-A930-4B47-AE98-3B7F01FB6F8C}"/>
              </a:ext>
            </a:extLst>
          </p:cNvPr>
          <p:cNvSpPr txBox="1"/>
          <p:nvPr/>
        </p:nvSpPr>
        <p:spPr>
          <a:xfrm>
            <a:off x="1447799" y="1319850"/>
            <a:ext cx="7120261" cy="12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10515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Arial" panose="020B0604020202020204" pitchFamily="34" charset="0"/>
              <a:buChar char="•"/>
            </a:pPr>
            <a:r>
              <a:rPr lang="ru" sz="1600" dirty="0">
                <a:latin typeface="Trebuchet MS"/>
                <a:ea typeface="Trebuchet MS"/>
                <a:cs typeface="Trebuchet MS"/>
                <a:sym typeface="Trebuchet MS"/>
              </a:rPr>
              <a:t>Понятные, четкие правила классификации</a:t>
            </a: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10515" marR="0" lvl="0" indent="-28575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chemeClr val="tx1"/>
              </a:buClr>
              <a:buSzPts val="1600"/>
              <a:buFont typeface="Arial" panose="020B0604020202020204" pitchFamily="34" charset="0"/>
              <a:buChar char="•"/>
            </a:pPr>
            <a:r>
              <a:rPr lang="ru" sz="1600" dirty="0">
                <a:latin typeface="Trebuchet MS"/>
                <a:ea typeface="Trebuchet MS"/>
                <a:cs typeface="Trebuchet MS"/>
                <a:sym typeface="Trebuchet MS"/>
              </a:rPr>
              <a:t>Деревья решений могут легко визуализироваться</a:t>
            </a: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10515" marR="0" lvl="0" indent="-28575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chemeClr val="tx1"/>
              </a:buClr>
              <a:buSzPts val="1600"/>
              <a:buFont typeface="Arial" panose="020B0604020202020204" pitchFamily="34" charset="0"/>
              <a:buChar char="•"/>
            </a:pPr>
            <a:r>
              <a:rPr lang="ru" sz="1600" dirty="0">
                <a:latin typeface="Trebuchet MS"/>
                <a:ea typeface="Trebuchet MS"/>
                <a:cs typeface="Trebuchet MS"/>
                <a:sym typeface="Trebuchet MS"/>
              </a:rPr>
              <a:t>Относительно быстрые процессы обучения и классификации</a:t>
            </a: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10515" marR="0" lvl="0" indent="-28575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chemeClr val="tx1"/>
              </a:buClr>
              <a:buSzPts val="1600"/>
              <a:buFont typeface="Arial" panose="020B0604020202020204" pitchFamily="34" charset="0"/>
              <a:buChar char="•"/>
            </a:pPr>
            <a:r>
              <a:rPr lang="ru" sz="1600" dirty="0">
                <a:latin typeface="Trebuchet MS"/>
                <a:ea typeface="Trebuchet MS"/>
                <a:cs typeface="Trebuchet MS"/>
                <a:sym typeface="Trebuchet MS"/>
              </a:rPr>
              <a:t>Малое число параметров модели</a:t>
            </a: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10515" marR="0" lvl="0" indent="-28575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chemeClr val="tx1"/>
              </a:buClr>
              <a:buSzPts val="1600"/>
              <a:buFont typeface="Arial" panose="020B0604020202020204" pitchFamily="34" charset="0"/>
              <a:buChar char="•"/>
            </a:pPr>
            <a:r>
              <a:rPr lang="ru" sz="1600" dirty="0">
                <a:latin typeface="Trebuchet MS"/>
                <a:ea typeface="Trebuchet MS"/>
                <a:cs typeface="Trebuchet MS"/>
                <a:sym typeface="Trebuchet MS"/>
              </a:rPr>
              <a:t>Поддержка и числовых, и категориальных признаков</a:t>
            </a: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" name="Google Shape;500;p63">
            <a:extLst>
              <a:ext uri="{FF2B5EF4-FFF2-40B4-BE49-F238E27FC236}">
                <a16:creationId xmlns:a16="http://schemas.microsoft.com/office/drawing/2014/main" id="{71674FCE-8C00-E141-87CF-478437ADA313}"/>
              </a:ext>
            </a:extLst>
          </p:cNvPr>
          <p:cNvSpPr txBox="1"/>
          <p:nvPr/>
        </p:nvSpPr>
        <p:spPr>
          <a:xfrm>
            <a:off x="1467124" y="3076914"/>
            <a:ext cx="6914875" cy="18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316865" marR="69850" lvl="0" indent="-28575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500"/>
              <a:buFont typeface="Arial" panose="020B0604020202020204" pitchFamily="34" charset="0"/>
              <a:buChar char="•"/>
            </a:pPr>
            <a:r>
              <a:rPr lang="ru" sz="1500" dirty="0">
                <a:latin typeface="Trebuchet MS"/>
                <a:ea typeface="Trebuchet MS"/>
                <a:cs typeface="Trebuchet MS"/>
                <a:sym typeface="Trebuchet MS"/>
              </a:rPr>
              <a:t>Разделяющая граница дерева имеет свои ограничения  (состоит из гиперкубов) -&gt; отсутствует экстраполяция</a:t>
            </a:r>
            <a:endParaRPr sz="15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16865" marR="0" lvl="0" indent="-28575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chemeClr val="tx1"/>
              </a:buClr>
              <a:buSzPts val="1500"/>
              <a:buFont typeface="Arial" panose="020B0604020202020204" pitchFamily="34" charset="0"/>
              <a:buChar char="•"/>
            </a:pPr>
            <a:r>
              <a:rPr lang="ru" sz="1500" dirty="0">
                <a:latin typeface="Trebuchet MS"/>
                <a:ea typeface="Trebuchet MS"/>
                <a:cs typeface="Trebuchet MS"/>
                <a:sym typeface="Trebuchet MS"/>
              </a:rPr>
              <a:t>Переобучение</a:t>
            </a:r>
            <a:endParaRPr sz="15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16865" marR="5080" lvl="0" indent="-28575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500"/>
              <a:buFont typeface="Arial" panose="020B0604020202020204" pitchFamily="34" charset="0"/>
              <a:buChar char="•"/>
            </a:pPr>
            <a:r>
              <a:rPr lang="ru" sz="1500" dirty="0">
                <a:latin typeface="Trebuchet MS"/>
                <a:ea typeface="Trebuchet MS"/>
                <a:cs typeface="Trebuchet MS"/>
                <a:sym typeface="Trebuchet MS"/>
              </a:rPr>
              <a:t>Нестабильность: небольшие изменения в данных могут  существенно изменять построенное дерево</a:t>
            </a:r>
            <a:endParaRPr sz="15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16865" marR="192405" lvl="0" indent="-28575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500"/>
              <a:buFont typeface="Arial" panose="020B0604020202020204" pitchFamily="34" charset="0"/>
              <a:buChar char="•"/>
            </a:pPr>
            <a:r>
              <a:rPr lang="ru" sz="1500" dirty="0">
                <a:latin typeface="Trebuchet MS"/>
                <a:ea typeface="Trebuchet MS"/>
                <a:cs typeface="Trebuchet MS"/>
                <a:sym typeface="Trebuchet MS"/>
              </a:rPr>
              <a:t>Использование эвристик не гарантируют нахождения  глобально оптимального дерева</a:t>
            </a:r>
            <a:endParaRPr sz="15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16865" marR="0" lvl="0" indent="-28575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chemeClr val="tx1"/>
              </a:buClr>
              <a:buSzPts val="1500"/>
              <a:buFont typeface="Arial" panose="020B0604020202020204" pitchFamily="34" charset="0"/>
              <a:buChar char="•"/>
            </a:pPr>
            <a:r>
              <a:rPr lang="ru" sz="1500" dirty="0">
                <a:latin typeface="Trebuchet MS"/>
                <a:ea typeface="Trebuchet MS"/>
                <a:cs typeface="Trebuchet MS"/>
                <a:sym typeface="Trebuchet MS"/>
              </a:rPr>
              <a:t>Сложно поддерживаются пропуски в данных</a:t>
            </a:r>
            <a:endParaRPr sz="15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" name="Google Shape;501;p63">
            <a:extLst>
              <a:ext uri="{FF2B5EF4-FFF2-40B4-BE49-F238E27FC236}">
                <a16:creationId xmlns:a16="http://schemas.microsoft.com/office/drawing/2014/main" id="{7D197F7F-26D0-1B43-B932-6E3FA0107DD5}"/>
              </a:ext>
            </a:extLst>
          </p:cNvPr>
          <p:cNvGrpSpPr/>
          <p:nvPr/>
        </p:nvGrpSpPr>
        <p:grpSpPr>
          <a:xfrm>
            <a:off x="575935" y="1616018"/>
            <a:ext cx="693447" cy="659577"/>
            <a:chOff x="355790" y="1725822"/>
            <a:chExt cx="737239" cy="758309"/>
          </a:xfrm>
        </p:grpSpPr>
        <p:sp>
          <p:nvSpPr>
            <p:cNvPr id="8" name="Google Shape;502;p63">
              <a:extLst>
                <a:ext uri="{FF2B5EF4-FFF2-40B4-BE49-F238E27FC236}">
                  <a16:creationId xmlns:a16="http://schemas.microsoft.com/office/drawing/2014/main" id="{7996406E-88B4-EE4F-A332-78B0783A3B70}"/>
                </a:ext>
              </a:extLst>
            </p:cNvPr>
            <p:cNvSpPr/>
            <p:nvPr/>
          </p:nvSpPr>
          <p:spPr>
            <a:xfrm>
              <a:off x="355790" y="1725942"/>
              <a:ext cx="737235" cy="758189"/>
            </a:xfrm>
            <a:custGeom>
              <a:avLst/>
              <a:gdLst/>
              <a:ahLst/>
              <a:cxnLst/>
              <a:rect l="l" t="t" r="r" b="b"/>
              <a:pathLst>
                <a:path w="737235" h="758189" extrusionOk="0">
                  <a:moveTo>
                    <a:pt x="736803" y="260350"/>
                  </a:moveTo>
                  <a:lnTo>
                    <a:pt x="486308" y="260350"/>
                  </a:lnTo>
                  <a:lnTo>
                    <a:pt x="486308" y="0"/>
                  </a:lnTo>
                  <a:lnTo>
                    <a:pt x="250494" y="0"/>
                  </a:lnTo>
                  <a:lnTo>
                    <a:pt x="250494" y="260350"/>
                  </a:lnTo>
                  <a:lnTo>
                    <a:pt x="0" y="260350"/>
                  </a:lnTo>
                  <a:lnTo>
                    <a:pt x="0" y="496570"/>
                  </a:lnTo>
                  <a:lnTo>
                    <a:pt x="250494" y="496570"/>
                  </a:lnTo>
                  <a:lnTo>
                    <a:pt x="250494" y="758190"/>
                  </a:lnTo>
                  <a:lnTo>
                    <a:pt x="486308" y="758190"/>
                  </a:lnTo>
                  <a:lnTo>
                    <a:pt x="486308" y="496570"/>
                  </a:lnTo>
                  <a:lnTo>
                    <a:pt x="736803" y="496570"/>
                  </a:lnTo>
                  <a:lnTo>
                    <a:pt x="736803" y="260350"/>
                  </a:ln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03;p63">
              <a:extLst>
                <a:ext uri="{FF2B5EF4-FFF2-40B4-BE49-F238E27FC236}">
                  <a16:creationId xmlns:a16="http://schemas.microsoft.com/office/drawing/2014/main" id="{F4EBA811-416F-324E-A003-F63E31D91D38}"/>
                </a:ext>
              </a:extLst>
            </p:cNvPr>
            <p:cNvSpPr/>
            <p:nvPr/>
          </p:nvSpPr>
          <p:spPr>
            <a:xfrm>
              <a:off x="355794" y="1725822"/>
              <a:ext cx="737235" cy="758189"/>
            </a:xfrm>
            <a:custGeom>
              <a:avLst/>
              <a:gdLst/>
              <a:ahLst/>
              <a:cxnLst/>
              <a:rect l="l" t="t" r="r" b="b"/>
              <a:pathLst>
                <a:path w="737235" h="758189" extrusionOk="0">
                  <a:moveTo>
                    <a:pt x="0" y="260971"/>
                  </a:moveTo>
                  <a:lnTo>
                    <a:pt x="250499" y="260971"/>
                  </a:lnTo>
                  <a:lnTo>
                    <a:pt x="250499" y="0"/>
                  </a:lnTo>
                  <a:lnTo>
                    <a:pt x="486311" y="0"/>
                  </a:lnTo>
                  <a:lnTo>
                    <a:pt x="486311" y="260971"/>
                  </a:lnTo>
                  <a:lnTo>
                    <a:pt x="736810" y="260971"/>
                  </a:lnTo>
                  <a:lnTo>
                    <a:pt x="736810" y="496783"/>
                  </a:lnTo>
                  <a:lnTo>
                    <a:pt x="486311" y="496783"/>
                  </a:lnTo>
                  <a:lnTo>
                    <a:pt x="486311" y="757755"/>
                  </a:lnTo>
                  <a:lnTo>
                    <a:pt x="250499" y="757755"/>
                  </a:lnTo>
                  <a:lnTo>
                    <a:pt x="250499" y="496783"/>
                  </a:lnTo>
                  <a:lnTo>
                    <a:pt x="0" y="496783"/>
                  </a:lnTo>
                  <a:lnTo>
                    <a:pt x="0" y="260971"/>
                  </a:lnTo>
                  <a:close/>
                </a:path>
              </a:pathLst>
            </a:custGeom>
            <a:noFill/>
            <a:ln w="9525" cap="flat" cmpd="sng">
              <a:solidFill>
                <a:srgbClr val="3E3E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" name="Google Shape;504;p63">
            <a:extLst>
              <a:ext uri="{FF2B5EF4-FFF2-40B4-BE49-F238E27FC236}">
                <a16:creationId xmlns:a16="http://schemas.microsoft.com/office/drawing/2014/main" id="{9601D926-30F3-B449-8642-397860CA97C7}"/>
              </a:ext>
            </a:extLst>
          </p:cNvPr>
          <p:cNvGrpSpPr/>
          <p:nvPr/>
        </p:nvGrpSpPr>
        <p:grpSpPr>
          <a:xfrm>
            <a:off x="575914" y="3904628"/>
            <a:ext cx="693443" cy="210987"/>
            <a:chOff x="355794" y="4802317"/>
            <a:chExt cx="737235" cy="242570"/>
          </a:xfrm>
        </p:grpSpPr>
        <p:sp>
          <p:nvSpPr>
            <p:cNvPr id="11" name="Google Shape;505;p63">
              <a:extLst>
                <a:ext uri="{FF2B5EF4-FFF2-40B4-BE49-F238E27FC236}">
                  <a16:creationId xmlns:a16="http://schemas.microsoft.com/office/drawing/2014/main" id="{1EE2A434-6D92-9045-A3EB-6998083B54C7}"/>
                </a:ext>
              </a:extLst>
            </p:cNvPr>
            <p:cNvSpPr/>
            <p:nvPr/>
          </p:nvSpPr>
          <p:spPr>
            <a:xfrm>
              <a:off x="355794" y="4802317"/>
              <a:ext cx="737235" cy="242570"/>
            </a:xfrm>
            <a:custGeom>
              <a:avLst/>
              <a:gdLst/>
              <a:ahLst/>
              <a:cxnLst/>
              <a:rect l="l" t="t" r="r" b="b"/>
              <a:pathLst>
                <a:path w="737235" h="242570" extrusionOk="0">
                  <a:moveTo>
                    <a:pt x="736810" y="242514"/>
                  </a:moveTo>
                  <a:lnTo>
                    <a:pt x="0" y="242514"/>
                  </a:lnTo>
                  <a:lnTo>
                    <a:pt x="0" y="0"/>
                  </a:lnTo>
                  <a:lnTo>
                    <a:pt x="736810" y="0"/>
                  </a:lnTo>
                  <a:lnTo>
                    <a:pt x="736810" y="242514"/>
                  </a:ln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506;p63">
              <a:extLst>
                <a:ext uri="{FF2B5EF4-FFF2-40B4-BE49-F238E27FC236}">
                  <a16:creationId xmlns:a16="http://schemas.microsoft.com/office/drawing/2014/main" id="{F9ACE311-ECB0-A149-9613-39A0B9D7C978}"/>
                </a:ext>
              </a:extLst>
            </p:cNvPr>
            <p:cNvSpPr/>
            <p:nvPr/>
          </p:nvSpPr>
          <p:spPr>
            <a:xfrm>
              <a:off x="355794" y="4802317"/>
              <a:ext cx="737235" cy="242570"/>
            </a:xfrm>
            <a:custGeom>
              <a:avLst/>
              <a:gdLst/>
              <a:ahLst/>
              <a:cxnLst/>
              <a:rect l="l" t="t" r="r" b="b"/>
              <a:pathLst>
                <a:path w="737235" h="242570" extrusionOk="0">
                  <a:moveTo>
                    <a:pt x="0" y="0"/>
                  </a:moveTo>
                  <a:lnTo>
                    <a:pt x="736810" y="0"/>
                  </a:lnTo>
                  <a:lnTo>
                    <a:pt x="736810" y="242514"/>
                  </a:lnTo>
                  <a:lnTo>
                    <a:pt x="0" y="2425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E3E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5410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33446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75" y="387492"/>
            <a:ext cx="5865017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8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/>
          </a:p>
          <a:p>
            <a:pPr marL="12700" marR="280670">
              <a:lnSpc>
                <a:spcPct val="100000"/>
              </a:lnSpc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#ML-2023-12</a:t>
            </a:r>
            <a:endParaRPr sz="1400" b="1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/>
          </a:p>
          <a:p>
            <a:pPr marL="12700">
              <a:lnSpc>
                <a:spcPct val="100000"/>
              </a:lnSpc>
            </a:pPr>
            <a:r>
              <a:rPr spc="-35" dirty="0"/>
              <a:t>Задаем</a:t>
            </a:r>
            <a:r>
              <a:rPr spc="-45" dirty="0"/>
              <a:t> </a:t>
            </a:r>
            <a:r>
              <a:rPr spc="-5" dirty="0"/>
              <a:t>вопрос</a:t>
            </a:r>
          </a:p>
          <a:p>
            <a:pPr marL="12700">
              <a:lnSpc>
                <a:spcPct val="100000"/>
              </a:lnSpc>
            </a:pP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spc="-5" dirty="0"/>
          </a:p>
          <a:p>
            <a:pPr>
              <a:lnSpc>
                <a:spcPct val="100000"/>
              </a:lnSpc>
            </a:pPr>
            <a:endParaRPr sz="1700" dirty="0"/>
          </a:p>
          <a:p>
            <a:pPr marL="12700" marR="5080">
              <a:lnSpc>
                <a:spcPct val="100000"/>
              </a:lnSpc>
              <a:spcBef>
                <a:spcPts val="1515"/>
              </a:spcBef>
            </a:pPr>
            <a:r>
              <a:rPr spc="-10" dirty="0"/>
              <a:t>Вопросы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046275" y="0"/>
            <a:ext cx="3097530" cy="5135880"/>
            <a:chOff x="6046275" y="0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275" y="0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592" y="191203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592" y="239212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592" y="287222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592" y="335231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592" y="383240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592" y="431250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9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Условные </a:t>
            </a:r>
            <a:r>
              <a:rPr spc="-5" dirty="0"/>
              <a:t> </a:t>
            </a:r>
            <a:r>
              <a:rPr spc="-10" dirty="0"/>
              <a:t>обозначения</a:t>
            </a:r>
          </a:p>
          <a:p>
            <a:pPr marL="497840">
              <a:lnSpc>
                <a:spcPct val="100000"/>
              </a:lnSpc>
              <a:spcBef>
                <a:spcPts val="1895"/>
              </a:spcBef>
            </a:pPr>
            <a:r>
              <a:rPr sz="1100" b="0" spc="-10" dirty="0">
                <a:latin typeface="Roboto"/>
                <a:cs typeface="Roboto"/>
              </a:rPr>
              <a:t>Индивидуально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Roboto"/>
              <a:cs typeface="Roboto"/>
            </a:endParaRPr>
          </a:p>
          <a:p>
            <a:pPr marL="497840" marR="5080">
              <a:lnSpc>
                <a:spcPct val="100000"/>
              </a:lnSpc>
              <a:spcBef>
                <a:spcPts val="5"/>
              </a:spcBef>
            </a:pPr>
            <a:r>
              <a:rPr sz="1100" b="0" spc="-15" dirty="0"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на</a:t>
            </a:r>
            <a:r>
              <a:rPr sz="1100" b="0" spc="-10" dirty="0">
                <a:latin typeface="Roboto"/>
                <a:cs typeface="Roboto"/>
              </a:rPr>
              <a:t> </a:t>
            </a:r>
            <a:r>
              <a:rPr sz="1100" b="0" spc="-15" dirty="0">
                <a:latin typeface="Roboto"/>
                <a:cs typeface="Roboto"/>
              </a:rPr>
              <a:t>активность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</a:pPr>
            <a:r>
              <a:rPr sz="1100" b="0" dirty="0">
                <a:latin typeface="Roboto"/>
                <a:cs typeface="Roboto"/>
              </a:rPr>
              <a:t>Пишем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dirty="0">
                <a:latin typeface="Roboto"/>
                <a:cs typeface="Roboto"/>
              </a:rPr>
              <a:t>в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чат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950"/>
              </a:spcBef>
            </a:pPr>
            <a:r>
              <a:rPr sz="1100" b="0" spc="-20" dirty="0">
                <a:latin typeface="Roboto"/>
                <a:cs typeface="Roboto"/>
              </a:rPr>
              <a:t>Говорим</a:t>
            </a:r>
            <a:r>
              <a:rPr sz="1100" b="0" spc="-3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голосом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497840">
              <a:lnSpc>
                <a:spcPct val="100000"/>
              </a:lnSpc>
              <a:spcBef>
                <a:spcPts val="805"/>
              </a:spcBef>
            </a:pPr>
            <a:r>
              <a:rPr sz="1100" b="0" spc="-15" dirty="0">
                <a:latin typeface="Roboto"/>
                <a:cs typeface="Roboto"/>
              </a:rPr>
              <a:t>Документ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97840" marR="161925">
              <a:lnSpc>
                <a:spcPct val="100000"/>
              </a:lnSpc>
            </a:pPr>
            <a:r>
              <a:rPr sz="1100" b="0" spc="-25" dirty="0">
                <a:latin typeface="Roboto"/>
                <a:cs typeface="Roboto"/>
              </a:rPr>
              <a:t>Ответьте </a:t>
            </a:r>
            <a:r>
              <a:rPr sz="1100" b="0" spc="-5" dirty="0">
                <a:latin typeface="Roboto"/>
                <a:cs typeface="Roboto"/>
              </a:rPr>
              <a:t>себе </a:t>
            </a:r>
            <a:r>
              <a:rPr sz="1100" b="0" spc="10" dirty="0">
                <a:latin typeface="Roboto"/>
                <a:cs typeface="Roboto"/>
              </a:rPr>
              <a:t>или </a:t>
            </a:r>
            <a:r>
              <a:rPr sz="1100" b="0" spc="-260" dirty="0">
                <a:latin typeface="Roboto"/>
                <a:cs typeface="Roboto"/>
              </a:rPr>
              <a:t> </a:t>
            </a:r>
            <a:r>
              <a:rPr sz="1100" b="0" spc="-25" dirty="0">
                <a:latin typeface="Roboto"/>
                <a:cs typeface="Roboto"/>
              </a:rPr>
              <a:t>задайте</a:t>
            </a:r>
            <a:r>
              <a:rPr sz="1100" b="0" spc="-20" dirty="0">
                <a:latin typeface="Roboto"/>
                <a:cs typeface="Roboto"/>
              </a:rPr>
              <a:t> </a:t>
            </a:r>
            <a:r>
              <a:rPr sz="1100" b="0" spc="-5" dirty="0">
                <a:latin typeface="Roboto"/>
                <a:cs typeface="Roboto"/>
              </a:rPr>
              <a:t>вопрос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Практика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0018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50" y="2030821"/>
            <a:ext cx="506675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>
                <a:solidFill>
                  <a:srgbClr val="FFFFFF"/>
                </a:solidFill>
              </a:rPr>
              <a:t>Вопросы?</a:t>
            </a:r>
            <a:endParaRPr sz="4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975" y="3370764"/>
            <a:ext cx="4045585" cy="662940"/>
            <a:chOff x="719975" y="3370764"/>
            <a:chExt cx="4045585" cy="662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75" y="3370764"/>
              <a:ext cx="662534" cy="6625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2950" y="3370764"/>
              <a:ext cx="662534" cy="662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050" y="3444186"/>
            <a:ext cx="172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Roboto"/>
                <a:cs typeface="Roboto"/>
              </a:rPr>
              <a:t>“+”,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вопросы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есть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725" y="3444186"/>
            <a:ext cx="1699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Roboto"/>
                <a:cs typeface="Roboto"/>
              </a:rPr>
              <a:t>Ставим</a:t>
            </a:r>
            <a:r>
              <a:rPr sz="1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Roboto"/>
                <a:cs typeface="Roboto"/>
              </a:rPr>
              <a:t>если</a:t>
            </a:r>
            <a:r>
              <a:rPr sz="15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Roboto"/>
                <a:cs typeface="Roboto"/>
              </a:rPr>
              <a:t>вопросов</a:t>
            </a:r>
            <a:r>
              <a:rPr sz="15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75738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553" name="Google Shape;553;p70"/>
          <p:cNvSpPr txBox="1">
            <a:spLocks noGrp="1"/>
          </p:cNvSpPr>
          <p:nvPr>
            <p:ph type="body" idx="4294967295"/>
          </p:nvPr>
        </p:nvSpPr>
        <p:spPr>
          <a:xfrm>
            <a:off x="500550" y="1197863"/>
            <a:ext cx="7742400" cy="28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scikit-learn.ru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Решающие деревья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Практический гайд для деревьев решений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Более подробно про CART, ID3, C4.5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Лекция ВШЭ по деревьям решений</a:t>
            </a:r>
            <a:endParaRPr sz="13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Рефлексия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3725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>
            <a:spLocks noGrp="1"/>
          </p:cNvSpPr>
          <p:nvPr>
            <p:ph type="title"/>
          </p:nvPr>
        </p:nvSpPr>
        <p:spPr>
          <a:xfrm>
            <a:off x="956224" y="396394"/>
            <a:ext cx="773057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 dirty="0"/>
              <a:t>Заполните, пожалуйста,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опрос о занятии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 dirty="0"/>
              <a:t>по ссылке в чате</a:t>
            </a:r>
            <a:endParaRPr sz="38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" name="Google Shape;499;p77">
            <a:extLst>
              <a:ext uri="{FF2B5EF4-FFF2-40B4-BE49-F238E27FC236}">
                <a16:creationId xmlns:a16="http://schemas.microsoft.com/office/drawing/2014/main" id="{582ECAAA-AF1D-254F-9EEA-3E6087D0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br>
              <a:rPr lang="ru-RU" dirty="0"/>
            </a:br>
            <a:r>
              <a:rPr lang="ru-RU" sz="1800" dirty="0"/>
              <a:t>22</a:t>
            </a:r>
            <a:r>
              <a:rPr lang="en-US" sz="1800" dirty="0"/>
              <a:t>.</a:t>
            </a:r>
            <a:r>
              <a:rPr lang="ru-RU" sz="1800" dirty="0"/>
              <a:t>0</a:t>
            </a:r>
            <a:r>
              <a:rPr lang="en-US" sz="1800" dirty="0"/>
              <a:t>1 – </a:t>
            </a:r>
            <a:r>
              <a:rPr lang="ru-RU" sz="1800" dirty="0"/>
              <a:t>Ансамбли моделей</a:t>
            </a:r>
            <a:endParaRPr dirty="0"/>
          </a:p>
        </p:txBody>
      </p:sp>
      <p:sp>
        <p:nvSpPr>
          <p:cNvPr id="13" name="Google Shape;500;p77">
            <a:extLst>
              <a:ext uri="{FF2B5EF4-FFF2-40B4-BE49-F238E27FC236}">
                <a16:creationId xmlns:a16="http://schemas.microsoft.com/office/drawing/2014/main" id="{E0455609-6D75-8B47-AD05-D96CCF37E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303AF-03ED-4942-AD0B-371ABDC3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06987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3" name="object 3"/>
          <p:cNvSpPr/>
          <p:nvPr/>
        </p:nvSpPr>
        <p:spPr>
          <a:xfrm>
            <a:off x="5805201" y="62732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ru-RU" sz="1400" spc="-10" dirty="0">
                <a:latin typeface="Roboto"/>
                <a:cs typeface="Roboto"/>
              </a:rPr>
              <a:t>Обучение с учителем</a:t>
            </a:r>
          </a:p>
        </p:txBody>
      </p:sp>
      <p:sp>
        <p:nvSpPr>
          <p:cNvPr id="5" name="object 5"/>
          <p:cNvSpPr/>
          <p:nvPr/>
        </p:nvSpPr>
        <p:spPr>
          <a:xfrm>
            <a:off x="1905000" y="1684386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5">
                <a:moveTo>
                  <a:pt x="23766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199" y="96551"/>
                </a:lnTo>
                <a:lnTo>
                  <a:pt x="2473199" y="482747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Обучение без учителя</a:t>
            </a:r>
            <a:endParaRPr lang="en-US" sz="1400" spc="-20" dirty="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5882" y="1847802"/>
            <a:ext cx="2203450" cy="579755"/>
          </a:xfrm>
          <a:custGeom>
            <a:avLst/>
            <a:gdLst/>
            <a:ahLst/>
            <a:cxnLst/>
            <a:rect l="l" t="t" r="r" b="b"/>
            <a:pathLst>
              <a:path w="2203450" h="579755">
                <a:moveTo>
                  <a:pt x="21066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106648" y="0"/>
                </a:lnTo>
                <a:lnTo>
                  <a:pt x="2160214" y="16221"/>
                </a:lnTo>
                <a:lnTo>
                  <a:pt x="2195850" y="59603"/>
                </a:lnTo>
                <a:lnTo>
                  <a:pt x="2203199" y="96551"/>
                </a:lnTo>
                <a:lnTo>
                  <a:pt x="2203199" y="482747"/>
                </a:lnTo>
                <a:lnTo>
                  <a:pt x="2195612" y="520330"/>
                </a:lnTo>
                <a:lnTo>
                  <a:pt x="2174920" y="551020"/>
                </a:lnTo>
                <a:lnTo>
                  <a:pt x="2144230" y="571712"/>
                </a:lnTo>
                <a:lnTo>
                  <a:pt x="21066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spc="-20" dirty="0">
                <a:latin typeface="Roboto"/>
                <a:cs typeface="Roboto"/>
              </a:rPr>
              <a:t>Введение в </a:t>
            </a:r>
            <a:r>
              <a:rPr lang="en-US" sz="1400" spc="-20" dirty="0">
                <a:latin typeface="Roboto"/>
                <a:cs typeface="Roboto"/>
              </a:rPr>
              <a:t>Deep learning</a:t>
            </a:r>
            <a:endParaRPr sz="1400" spc="-20" dirty="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6500" y="3022737"/>
            <a:ext cx="2971165" cy="579755"/>
          </a:xfrm>
          <a:custGeom>
            <a:avLst/>
            <a:gdLst/>
            <a:ahLst/>
            <a:cxnLst/>
            <a:rect l="l" t="t" r="r" b="b"/>
            <a:pathLst>
              <a:path w="2971165" h="579754">
                <a:moveTo>
                  <a:pt x="28740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874047" y="0"/>
                </a:lnTo>
                <a:lnTo>
                  <a:pt x="2927615" y="16221"/>
                </a:lnTo>
                <a:lnTo>
                  <a:pt x="2963250" y="59603"/>
                </a:lnTo>
                <a:lnTo>
                  <a:pt x="2970599" y="96551"/>
                </a:lnTo>
                <a:lnTo>
                  <a:pt x="2970599" y="482747"/>
                </a:lnTo>
                <a:lnTo>
                  <a:pt x="2963012" y="520330"/>
                </a:lnTo>
                <a:lnTo>
                  <a:pt x="2942320" y="551020"/>
                </a:lnTo>
                <a:lnTo>
                  <a:pt x="2911630" y="571712"/>
                </a:lnTo>
                <a:lnTo>
                  <a:pt x="28740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Анализ временных рядов</a:t>
            </a:r>
          </a:p>
        </p:txBody>
      </p:sp>
      <p:sp>
        <p:nvSpPr>
          <p:cNvPr id="11" name="object 11"/>
          <p:cNvSpPr/>
          <p:nvPr/>
        </p:nvSpPr>
        <p:spPr>
          <a:xfrm>
            <a:off x="5840299" y="2778634"/>
            <a:ext cx="2473325" cy="579755"/>
          </a:xfrm>
          <a:custGeom>
            <a:avLst/>
            <a:gdLst/>
            <a:ahLst/>
            <a:cxnLst/>
            <a:rect l="l" t="t" r="r" b="b"/>
            <a:pathLst>
              <a:path w="2473325" h="579754">
                <a:moveTo>
                  <a:pt x="2376647" y="579300"/>
                </a:moveTo>
                <a:lnTo>
                  <a:pt x="96551" y="579300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8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376647" y="0"/>
                </a:lnTo>
                <a:lnTo>
                  <a:pt x="2430215" y="16221"/>
                </a:lnTo>
                <a:lnTo>
                  <a:pt x="2465850" y="59603"/>
                </a:lnTo>
                <a:lnTo>
                  <a:pt x="2473200" y="96551"/>
                </a:lnTo>
                <a:lnTo>
                  <a:pt x="2473200" y="482748"/>
                </a:lnTo>
                <a:lnTo>
                  <a:pt x="2465612" y="520330"/>
                </a:lnTo>
                <a:lnTo>
                  <a:pt x="2444920" y="551020"/>
                </a:lnTo>
                <a:lnTo>
                  <a:pt x="2414230" y="571712"/>
                </a:lnTo>
                <a:lnTo>
                  <a:pt x="2376647" y="57930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Сбор данных. Анализ текстовых данных</a:t>
            </a:r>
          </a:p>
        </p:txBody>
      </p:sp>
      <p:sp>
        <p:nvSpPr>
          <p:cNvPr id="14" name="object 14"/>
          <p:cNvSpPr/>
          <p:nvPr/>
        </p:nvSpPr>
        <p:spPr>
          <a:xfrm>
            <a:off x="1472660" y="916975"/>
            <a:ext cx="4332605" cy="1220470"/>
          </a:xfrm>
          <a:custGeom>
            <a:avLst/>
            <a:gdLst/>
            <a:ahLst/>
            <a:cxnLst/>
            <a:rect l="l" t="t" r="r" b="b"/>
            <a:pathLst>
              <a:path w="4332605" h="1220470">
                <a:moveTo>
                  <a:pt x="2898413" y="1010949"/>
                </a:moveTo>
                <a:lnTo>
                  <a:pt x="2964258" y="1012817"/>
                </a:lnTo>
                <a:lnTo>
                  <a:pt x="3023231" y="1018131"/>
                </a:lnTo>
                <a:lnTo>
                  <a:pt x="3076192" y="1026461"/>
                </a:lnTo>
                <a:lnTo>
                  <a:pt x="3124000" y="1037376"/>
                </a:lnTo>
                <a:lnTo>
                  <a:pt x="3167514" y="1050445"/>
                </a:lnTo>
                <a:lnTo>
                  <a:pt x="3207593" y="1065238"/>
                </a:lnTo>
                <a:lnTo>
                  <a:pt x="3245096" y="1081324"/>
                </a:lnTo>
                <a:lnTo>
                  <a:pt x="3280884" y="1098271"/>
                </a:lnTo>
                <a:lnTo>
                  <a:pt x="3315813" y="1115649"/>
                </a:lnTo>
                <a:lnTo>
                  <a:pt x="3350745" y="1133028"/>
                </a:lnTo>
                <a:lnTo>
                  <a:pt x="3386537" y="1149975"/>
                </a:lnTo>
                <a:lnTo>
                  <a:pt x="3424048" y="1166061"/>
                </a:lnTo>
                <a:lnTo>
                  <a:pt x="3464138" y="1180854"/>
                </a:lnTo>
                <a:lnTo>
                  <a:pt x="3507664" y="1193923"/>
                </a:lnTo>
                <a:lnTo>
                  <a:pt x="3555486" y="1204838"/>
                </a:lnTo>
                <a:lnTo>
                  <a:pt x="3608463" y="1213168"/>
                </a:lnTo>
                <a:lnTo>
                  <a:pt x="3667452" y="1218482"/>
                </a:lnTo>
                <a:lnTo>
                  <a:pt x="3733313" y="1220349"/>
                </a:lnTo>
              </a:path>
              <a:path w="4332605" h="1220470">
                <a:moveTo>
                  <a:pt x="4332540" y="0"/>
                </a:moveTo>
                <a:lnTo>
                  <a:pt x="4257836" y="109"/>
                </a:lnTo>
                <a:lnTo>
                  <a:pt x="4183563" y="436"/>
                </a:lnTo>
                <a:lnTo>
                  <a:pt x="4109729" y="978"/>
                </a:lnTo>
                <a:lnTo>
                  <a:pt x="4036339" y="1732"/>
                </a:lnTo>
                <a:lnTo>
                  <a:pt x="3963400" y="2696"/>
                </a:lnTo>
                <a:lnTo>
                  <a:pt x="3890918" y="3866"/>
                </a:lnTo>
                <a:lnTo>
                  <a:pt x="3818900" y="5241"/>
                </a:lnTo>
                <a:lnTo>
                  <a:pt x="3747352" y="6817"/>
                </a:lnTo>
                <a:lnTo>
                  <a:pt x="3676281" y="8593"/>
                </a:lnTo>
                <a:lnTo>
                  <a:pt x="3605692" y="10564"/>
                </a:lnTo>
                <a:lnTo>
                  <a:pt x="3535592" y="12729"/>
                </a:lnTo>
                <a:lnTo>
                  <a:pt x="3465987" y="15085"/>
                </a:lnTo>
                <a:lnTo>
                  <a:pt x="3396885" y="17630"/>
                </a:lnTo>
                <a:lnTo>
                  <a:pt x="3328291" y="20360"/>
                </a:lnTo>
                <a:lnTo>
                  <a:pt x="3260211" y="23273"/>
                </a:lnTo>
                <a:lnTo>
                  <a:pt x="3192652" y="26366"/>
                </a:lnTo>
                <a:lnTo>
                  <a:pt x="3125621" y="29637"/>
                </a:lnTo>
                <a:lnTo>
                  <a:pt x="3059124" y="33083"/>
                </a:lnTo>
                <a:lnTo>
                  <a:pt x="2993166" y="36702"/>
                </a:lnTo>
                <a:lnTo>
                  <a:pt x="2927755" y="40490"/>
                </a:lnTo>
                <a:lnTo>
                  <a:pt x="2862897" y="44445"/>
                </a:lnTo>
                <a:lnTo>
                  <a:pt x="2798599" y="48565"/>
                </a:lnTo>
                <a:lnTo>
                  <a:pt x="2734866" y="52847"/>
                </a:lnTo>
                <a:lnTo>
                  <a:pt x="2671705" y="57287"/>
                </a:lnTo>
                <a:lnTo>
                  <a:pt x="2609122" y="61884"/>
                </a:lnTo>
                <a:lnTo>
                  <a:pt x="2547124" y="66635"/>
                </a:lnTo>
                <a:lnTo>
                  <a:pt x="2485717" y="71538"/>
                </a:lnTo>
                <a:lnTo>
                  <a:pt x="2424908" y="76588"/>
                </a:lnTo>
                <a:lnTo>
                  <a:pt x="2364702" y="81785"/>
                </a:lnTo>
                <a:lnTo>
                  <a:pt x="2305107" y="87125"/>
                </a:lnTo>
                <a:lnTo>
                  <a:pt x="2246128" y="92605"/>
                </a:lnTo>
                <a:lnTo>
                  <a:pt x="2187773" y="98223"/>
                </a:lnTo>
                <a:lnTo>
                  <a:pt x="2130046" y="103977"/>
                </a:lnTo>
                <a:lnTo>
                  <a:pt x="2072956" y="109863"/>
                </a:lnTo>
                <a:lnTo>
                  <a:pt x="2016508" y="115879"/>
                </a:lnTo>
                <a:lnTo>
                  <a:pt x="1960708" y="122022"/>
                </a:lnTo>
                <a:lnTo>
                  <a:pt x="1905563" y="128291"/>
                </a:lnTo>
                <a:lnTo>
                  <a:pt x="1851079" y="134681"/>
                </a:lnTo>
                <a:lnTo>
                  <a:pt x="1797263" y="141190"/>
                </a:lnTo>
                <a:lnTo>
                  <a:pt x="1744121" y="147816"/>
                </a:lnTo>
                <a:lnTo>
                  <a:pt x="1691659" y="154556"/>
                </a:lnTo>
                <a:lnTo>
                  <a:pt x="1639884" y="161408"/>
                </a:lnTo>
                <a:lnTo>
                  <a:pt x="1588802" y="168368"/>
                </a:lnTo>
                <a:lnTo>
                  <a:pt x="1538420" y="175434"/>
                </a:lnTo>
                <a:lnTo>
                  <a:pt x="1488744" y="182604"/>
                </a:lnTo>
                <a:lnTo>
                  <a:pt x="1439779" y="189875"/>
                </a:lnTo>
                <a:lnTo>
                  <a:pt x="1391534" y="197244"/>
                </a:lnTo>
                <a:lnTo>
                  <a:pt x="1344013" y="204708"/>
                </a:lnTo>
                <a:lnTo>
                  <a:pt x="1297224" y="212265"/>
                </a:lnTo>
                <a:lnTo>
                  <a:pt x="1251173" y="219912"/>
                </a:lnTo>
                <a:lnTo>
                  <a:pt x="1205865" y="227647"/>
                </a:lnTo>
                <a:lnTo>
                  <a:pt x="1161308" y="235466"/>
                </a:lnTo>
                <a:lnTo>
                  <a:pt x="1117509" y="243368"/>
                </a:lnTo>
                <a:lnTo>
                  <a:pt x="1074472" y="251350"/>
                </a:lnTo>
                <a:lnTo>
                  <a:pt x="1032205" y="259408"/>
                </a:lnTo>
                <a:lnTo>
                  <a:pt x="990714" y="267540"/>
                </a:lnTo>
                <a:lnTo>
                  <a:pt x="950005" y="275745"/>
                </a:lnTo>
                <a:lnTo>
                  <a:pt x="910085" y="284018"/>
                </a:lnTo>
                <a:lnTo>
                  <a:pt x="870960" y="292357"/>
                </a:lnTo>
                <a:lnTo>
                  <a:pt x="832637" y="300760"/>
                </a:lnTo>
                <a:lnTo>
                  <a:pt x="795122" y="309224"/>
                </a:lnTo>
                <a:lnTo>
                  <a:pt x="722540" y="326325"/>
                </a:lnTo>
                <a:lnTo>
                  <a:pt x="653266" y="343638"/>
                </a:lnTo>
                <a:lnTo>
                  <a:pt x="587352" y="361141"/>
                </a:lnTo>
                <a:lnTo>
                  <a:pt x="524847" y="378815"/>
                </a:lnTo>
                <a:lnTo>
                  <a:pt x="465803" y="396637"/>
                </a:lnTo>
                <a:lnTo>
                  <a:pt x="410272" y="414586"/>
                </a:lnTo>
                <a:lnTo>
                  <a:pt x="358303" y="432641"/>
                </a:lnTo>
                <a:lnTo>
                  <a:pt x="309948" y="450782"/>
                </a:lnTo>
                <a:lnTo>
                  <a:pt x="265259" y="468986"/>
                </a:lnTo>
                <a:lnTo>
                  <a:pt x="224285" y="487232"/>
                </a:lnTo>
                <a:lnTo>
                  <a:pt x="187079" y="505499"/>
                </a:lnTo>
                <a:lnTo>
                  <a:pt x="135498" y="534649"/>
                </a:lnTo>
                <a:lnTo>
                  <a:pt x="93104" y="563711"/>
                </a:lnTo>
                <a:lnTo>
                  <a:pt x="59356" y="592602"/>
                </a:lnTo>
                <a:lnTo>
                  <a:pt x="33712" y="621233"/>
                </a:lnTo>
                <a:lnTo>
                  <a:pt x="4575" y="677374"/>
                </a:lnTo>
                <a:lnTo>
                  <a:pt x="0" y="704711"/>
                </a:lnTo>
                <a:lnTo>
                  <a:pt x="1366" y="731444"/>
                </a:lnTo>
                <a:lnTo>
                  <a:pt x="19758" y="782754"/>
                </a:lnTo>
                <a:lnTo>
                  <a:pt x="55426" y="830612"/>
                </a:lnTo>
                <a:lnTo>
                  <a:pt x="104041" y="874328"/>
                </a:lnTo>
                <a:lnTo>
                  <a:pt x="161278" y="913213"/>
                </a:lnTo>
                <a:lnTo>
                  <a:pt x="222809" y="946575"/>
                </a:lnTo>
                <a:lnTo>
                  <a:pt x="284307" y="973725"/>
                </a:lnTo>
                <a:lnTo>
                  <a:pt x="341446" y="993973"/>
                </a:lnTo>
                <a:lnTo>
                  <a:pt x="389899" y="1006628"/>
                </a:lnTo>
                <a:lnTo>
                  <a:pt x="409517" y="1009892"/>
                </a:lnTo>
                <a:lnTo>
                  <a:pt x="425340" y="1010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1749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7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7" y="0"/>
                </a:lnTo>
                <a:lnTo>
                  <a:pt x="3040715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7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Рекомендательные системы</a:t>
            </a:r>
          </a:p>
        </p:txBody>
      </p:sp>
      <p:sp>
        <p:nvSpPr>
          <p:cNvPr id="18" name="object 18"/>
          <p:cNvSpPr/>
          <p:nvPr/>
        </p:nvSpPr>
        <p:spPr>
          <a:xfrm>
            <a:off x="870483" y="2137452"/>
            <a:ext cx="7710805" cy="2184400"/>
          </a:xfrm>
          <a:custGeom>
            <a:avLst/>
            <a:gdLst/>
            <a:ahLst/>
            <a:cxnLst/>
            <a:rect l="l" t="t" r="r" b="b"/>
            <a:pathLst>
              <a:path w="7710805" h="2184400">
                <a:moveTo>
                  <a:pt x="6538599" y="0"/>
                </a:moveTo>
                <a:lnTo>
                  <a:pt x="6604000" y="1019"/>
                </a:lnTo>
                <a:lnTo>
                  <a:pt x="6668319" y="4025"/>
                </a:lnTo>
                <a:lnTo>
                  <a:pt x="6731475" y="8937"/>
                </a:lnTo>
                <a:lnTo>
                  <a:pt x="6793390" y="15677"/>
                </a:lnTo>
                <a:lnTo>
                  <a:pt x="6853985" y="24164"/>
                </a:lnTo>
                <a:lnTo>
                  <a:pt x="6913181" y="34320"/>
                </a:lnTo>
                <a:lnTo>
                  <a:pt x="6970897" y="46065"/>
                </a:lnTo>
                <a:lnTo>
                  <a:pt x="7027055" y="59319"/>
                </a:lnTo>
                <a:lnTo>
                  <a:pt x="7081576" y="74004"/>
                </a:lnTo>
                <a:lnTo>
                  <a:pt x="7134380" y="90039"/>
                </a:lnTo>
                <a:lnTo>
                  <a:pt x="7185389" y="107345"/>
                </a:lnTo>
                <a:lnTo>
                  <a:pt x="7234522" y="125843"/>
                </a:lnTo>
                <a:lnTo>
                  <a:pt x="7281701" y="145453"/>
                </a:lnTo>
                <a:lnTo>
                  <a:pt x="7326847" y="166095"/>
                </a:lnTo>
                <a:lnTo>
                  <a:pt x="7369880" y="187692"/>
                </a:lnTo>
                <a:lnTo>
                  <a:pt x="7410721" y="210162"/>
                </a:lnTo>
                <a:lnTo>
                  <a:pt x="7449291" y="233426"/>
                </a:lnTo>
                <a:lnTo>
                  <a:pt x="7485511" y="257406"/>
                </a:lnTo>
                <a:lnTo>
                  <a:pt x="7519301" y="282021"/>
                </a:lnTo>
                <a:lnTo>
                  <a:pt x="7550582" y="307192"/>
                </a:lnTo>
                <a:lnTo>
                  <a:pt x="7579275" y="332840"/>
                </a:lnTo>
                <a:lnTo>
                  <a:pt x="7628579" y="385248"/>
                </a:lnTo>
                <a:lnTo>
                  <a:pt x="7666581" y="438610"/>
                </a:lnTo>
                <a:lnTo>
                  <a:pt x="7700257" y="515234"/>
                </a:lnTo>
                <a:lnTo>
                  <a:pt x="7709805" y="564510"/>
                </a:lnTo>
                <a:lnTo>
                  <a:pt x="7710791" y="612768"/>
                </a:lnTo>
                <a:lnTo>
                  <a:pt x="7704217" y="659500"/>
                </a:lnTo>
                <a:lnTo>
                  <a:pt x="7691085" y="704196"/>
                </a:lnTo>
                <a:lnTo>
                  <a:pt x="7672397" y="746348"/>
                </a:lnTo>
                <a:lnTo>
                  <a:pt x="7649154" y="785446"/>
                </a:lnTo>
                <a:lnTo>
                  <a:pt x="7622360" y="820983"/>
                </a:lnTo>
                <a:lnTo>
                  <a:pt x="7593014" y="852448"/>
                </a:lnTo>
                <a:lnTo>
                  <a:pt x="7562121" y="879334"/>
                </a:lnTo>
                <a:lnTo>
                  <a:pt x="7530680" y="901130"/>
                </a:lnTo>
                <a:lnTo>
                  <a:pt x="7470168" y="927422"/>
                </a:lnTo>
                <a:lnTo>
                  <a:pt x="7443099" y="930899"/>
                </a:lnTo>
              </a:path>
              <a:path w="7710805" h="2184400">
                <a:moveTo>
                  <a:pt x="4969816" y="930831"/>
                </a:moveTo>
                <a:lnTo>
                  <a:pt x="4898757" y="931386"/>
                </a:lnTo>
                <a:lnTo>
                  <a:pt x="4831532" y="933009"/>
                </a:lnTo>
                <a:lnTo>
                  <a:pt x="4767914" y="935636"/>
                </a:lnTo>
                <a:lnTo>
                  <a:pt x="4707678" y="939206"/>
                </a:lnTo>
                <a:lnTo>
                  <a:pt x="4650598" y="943655"/>
                </a:lnTo>
                <a:lnTo>
                  <a:pt x="4596449" y="948920"/>
                </a:lnTo>
                <a:lnTo>
                  <a:pt x="4545006" y="954939"/>
                </a:lnTo>
                <a:lnTo>
                  <a:pt x="4496043" y="961649"/>
                </a:lnTo>
                <a:lnTo>
                  <a:pt x="4449335" y="968988"/>
                </a:lnTo>
                <a:lnTo>
                  <a:pt x="4404655" y="976891"/>
                </a:lnTo>
                <a:lnTo>
                  <a:pt x="4361780" y="985297"/>
                </a:lnTo>
                <a:lnTo>
                  <a:pt x="4320483" y="994142"/>
                </a:lnTo>
                <a:lnTo>
                  <a:pt x="4280538" y="1003365"/>
                </a:lnTo>
                <a:lnTo>
                  <a:pt x="4241721" y="1012901"/>
                </a:lnTo>
                <a:lnTo>
                  <a:pt x="4203805" y="1022689"/>
                </a:lnTo>
                <a:lnTo>
                  <a:pt x="4166567" y="1032665"/>
                </a:lnTo>
                <a:lnTo>
                  <a:pt x="4129778" y="1042767"/>
                </a:lnTo>
                <a:lnTo>
                  <a:pt x="4056653" y="1063096"/>
                </a:lnTo>
                <a:lnTo>
                  <a:pt x="4019865" y="1073198"/>
                </a:lnTo>
                <a:lnTo>
                  <a:pt x="3982626" y="1083174"/>
                </a:lnTo>
                <a:lnTo>
                  <a:pt x="3944711" y="1092961"/>
                </a:lnTo>
                <a:lnTo>
                  <a:pt x="3905894" y="1102498"/>
                </a:lnTo>
                <a:lnTo>
                  <a:pt x="3865949" y="1111720"/>
                </a:lnTo>
                <a:lnTo>
                  <a:pt x="3824652" y="1120566"/>
                </a:lnTo>
                <a:lnTo>
                  <a:pt x="3781776" y="1128972"/>
                </a:lnTo>
                <a:lnTo>
                  <a:pt x="3737097" y="1136875"/>
                </a:lnTo>
                <a:lnTo>
                  <a:pt x="3690389" y="1144213"/>
                </a:lnTo>
                <a:lnTo>
                  <a:pt x="3641426" y="1150923"/>
                </a:lnTo>
                <a:lnTo>
                  <a:pt x="3589983" y="1156943"/>
                </a:lnTo>
                <a:lnTo>
                  <a:pt x="3535834" y="1162208"/>
                </a:lnTo>
                <a:lnTo>
                  <a:pt x="3478754" y="1166657"/>
                </a:lnTo>
                <a:lnTo>
                  <a:pt x="3418518" y="1170227"/>
                </a:lnTo>
                <a:lnTo>
                  <a:pt x="3354900" y="1172854"/>
                </a:lnTo>
                <a:lnTo>
                  <a:pt x="3287674" y="1174477"/>
                </a:lnTo>
                <a:lnTo>
                  <a:pt x="3216616" y="1175031"/>
                </a:lnTo>
              </a:path>
              <a:path w="7710805" h="2184400">
                <a:moveTo>
                  <a:pt x="246017" y="1174934"/>
                </a:moveTo>
                <a:lnTo>
                  <a:pt x="188605" y="1191926"/>
                </a:lnTo>
                <a:lnTo>
                  <a:pt x="130113" y="1239225"/>
                </a:lnTo>
                <a:lnTo>
                  <a:pt x="102260" y="1272518"/>
                </a:lnTo>
                <a:lnTo>
                  <a:pt x="76297" y="1311322"/>
                </a:lnTo>
                <a:lnTo>
                  <a:pt x="52942" y="1354948"/>
                </a:lnTo>
                <a:lnTo>
                  <a:pt x="32915" y="1402706"/>
                </a:lnTo>
                <a:lnTo>
                  <a:pt x="16936" y="1453909"/>
                </a:lnTo>
                <a:lnTo>
                  <a:pt x="5724" y="1507867"/>
                </a:lnTo>
                <a:lnTo>
                  <a:pt x="0" y="1563891"/>
                </a:lnTo>
                <a:lnTo>
                  <a:pt x="482" y="1621294"/>
                </a:lnTo>
                <a:lnTo>
                  <a:pt x="7890" y="1679384"/>
                </a:lnTo>
                <a:lnTo>
                  <a:pt x="17880" y="1721379"/>
                </a:lnTo>
                <a:lnTo>
                  <a:pt x="31687" y="1763114"/>
                </a:lnTo>
                <a:lnTo>
                  <a:pt x="49138" y="1804329"/>
                </a:lnTo>
                <a:lnTo>
                  <a:pt x="70061" y="1844767"/>
                </a:lnTo>
                <a:lnTo>
                  <a:pt x="94284" y="1884166"/>
                </a:lnTo>
                <a:lnTo>
                  <a:pt x="121635" y="1922268"/>
                </a:lnTo>
                <a:lnTo>
                  <a:pt x="151942" y="1958813"/>
                </a:lnTo>
                <a:lnTo>
                  <a:pt x="185033" y="1993541"/>
                </a:lnTo>
                <a:lnTo>
                  <a:pt x="220736" y="2026194"/>
                </a:lnTo>
                <a:lnTo>
                  <a:pt x="258879" y="2056511"/>
                </a:lnTo>
                <a:lnTo>
                  <a:pt x="299290" y="2084233"/>
                </a:lnTo>
                <a:lnTo>
                  <a:pt x="341797" y="2109101"/>
                </a:lnTo>
                <a:lnTo>
                  <a:pt x="386227" y="2130855"/>
                </a:lnTo>
                <a:lnTo>
                  <a:pt x="432410" y="2149236"/>
                </a:lnTo>
                <a:lnTo>
                  <a:pt x="480172" y="2163983"/>
                </a:lnTo>
                <a:lnTo>
                  <a:pt x="529342" y="2174839"/>
                </a:lnTo>
                <a:lnTo>
                  <a:pt x="579748" y="2181542"/>
                </a:lnTo>
                <a:lnTo>
                  <a:pt x="631217" y="218383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83000" y="4031600"/>
            <a:ext cx="3084195" cy="579755"/>
          </a:xfrm>
          <a:custGeom>
            <a:avLst/>
            <a:gdLst/>
            <a:ahLst/>
            <a:cxnLst/>
            <a:rect l="l" t="t" r="r" b="b"/>
            <a:pathLst>
              <a:path w="3084195" h="579754">
                <a:moveTo>
                  <a:pt x="2987148" y="579299"/>
                </a:moveTo>
                <a:lnTo>
                  <a:pt x="96551" y="579299"/>
                </a:lnTo>
                <a:lnTo>
                  <a:pt x="58969" y="571712"/>
                </a:lnTo>
                <a:lnTo>
                  <a:pt x="28279" y="551020"/>
                </a:lnTo>
                <a:lnTo>
                  <a:pt x="7587" y="520330"/>
                </a:lnTo>
                <a:lnTo>
                  <a:pt x="0" y="482747"/>
                </a:lnTo>
                <a:lnTo>
                  <a:pt x="0" y="96551"/>
                </a:lnTo>
                <a:lnTo>
                  <a:pt x="7587" y="58969"/>
                </a:lnTo>
                <a:lnTo>
                  <a:pt x="28279" y="28279"/>
                </a:lnTo>
                <a:lnTo>
                  <a:pt x="58969" y="7587"/>
                </a:lnTo>
                <a:lnTo>
                  <a:pt x="96551" y="0"/>
                </a:lnTo>
                <a:lnTo>
                  <a:pt x="2987148" y="0"/>
                </a:lnTo>
                <a:lnTo>
                  <a:pt x="3040714" y="16221"/>
                </a:lnTo>
                <a:lnTo>
                  <a:pt x="3076350" y="59603"/>
                </a:lnTo>
                <a:lnTo>
                  <a:pt x="3083699" y="96551"/>
                </a:lnTo>
                <a:lnTo>
                  <a:pt x="3083699" y="482747"/>
                </a:lnTo>
                <a:lnTo>
                  <a:pt x="3076112" y="520330"/>
                </a:lnTo>
                <a:lnTo>
                  <a:pt x="3055420" y="551020"/>
                </a:lnTo>
                <a:lnTo>
                  <a:pt x="3024730" y="571712"/>
                </a:lnTo>
                <a:lnTo>
                  <a:pt x="2987148" y="5792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 anchor="ctr"/>
          <a:lstStyle/>
          <a:p>
            <a:pPr algn="ctr"/>
            <a:r>
              <a:rPr lang="ru-RU" sz="1400" b="0" i="0" u="none" strike="noStrike" dirty="0">
                <a:effectLst/>
                <a:latin typeface="roboto" panose="02000000000000000000" pitchFamily="2" charset="0"/>
              </a:rPr>
              <a:t>Проектная работа</a:t>
            </a:r>
          </a:p>
        </p:txBody>
      </p:sp>
      <p:sp>
        <p:nvSpPr>
          <p:cNvPr id="21" name="object 21"/>
          <p:cNvSpPr/>
          <p:nvPr/>
        </p:nvSpPr>
        <p:spPr>
          <a:xfrm>
            <a:off x="4585449" y="4321249"/>
            <a:ext cx="497840" cy="0"/>
          </a:xfrm>
          <a:custGeom>
            <a:avLst/>
            <a:gdLst/>
            <a:ahLst/>
            <a:cxnLst/>
            <a:rect l="l" t="t" r="r" b="b"/>
            <a:pathLst>
              <a:path w="497839">
                <a:moveTo>
                  <a:pt x="0" y="0"/>
                </a:moveTo>
                <a:lnTo>
                  <a:pt x="4976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 с учителем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15558" y="1726124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Вводный урок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08662" y="2200041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Метод градиентного спуска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15557" y="2673958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EDA, cross-validation</a:t>
            </a:r>
            <a:r>
              <a:rPr lang="en-US">
                <a:solidFill>
                  <a:srgbClr val="1F1F1F"/>
                </a:solidFill>
                <a:latin typeface="Google Sans"/>
                <a:sym typeface="Roboto"/>
              </a:rPr>
              <a:t>,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метрики качества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2335" y="362179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Ансамбли моделей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90969" y="1599534"/>
            <a:ext cx="240405" cy="40877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650562" y="1839941"/>
            <a:ext cx="714322" cy="401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417051" y="2073451"/>
            <a:ext cx="1188239" cy="4087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946523" y="2543979"/>
            <a:ext cx="2136073" cy="41555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902224"/>
              </p:ext>
            </p:extLst>
          </p:nvPr>
        </p:nvGraphicFramePr>
        <p:xfrm>
          <a:off x="4495800" y="573874"/>
          <a:ext cx="3086874" cy="365760"/>
        </p:xfrm>
        <a:graphic>
          <a:graphicData uri="http://schemas.openxmlformats.org/drawingml/2006/table">
            <a:tbl>
              <a:tblPr firstRow="1" bandRow="1"/>
              <a:tblGrid>
                <a:gridCol w="44098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490757732"/>
                    </a:ext>
                  </a:extLst>
                </a:gridCol>
                <a:gridCol w="440982">
                  <a:extLst>
                    <a:ext uri="{9D8B030D-6E8A-4147-A177-3AD203B41FA5}">
                      <a16:colId xmlns:a16="http://schemas.microsoft.com/office/drawing/2014/main" val="1165208607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06435085-97BF-3A47-BAD3-9FFAE1250CB4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52678" y="2647950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34;p40">
            <a:extLst>
              <a:ext uri="{FF2B5EF4-FFF2-40B4-BE49-F238E27FC236}">
                <a16:creationId xmlns:a16="http://schemas.microsoft.com/office/drawing/2014/main" id="{9CA7CE92-EB2F-CA40-973B-6F01B25E969A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" b="2113"/>
          <a:stretch/>
        </p:blipFill>
        <p:spPr>
          <a:xfrm>
            <a:off x="552678" y="1742058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005340" y="174521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005340" y="220241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009548" y="267461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8335E-DE4C-9F4D-8D84-C8ABEBCDC383}"/>
              </a:ext>
            </a:extLst>
          </p:cNvPr>
          <p:cNvSpPr txBox="1"/>
          <p:nvPr/>
        </p:nvSpPr>
        <p:spPr>
          <a:xfrm>
            <a:off x="999930" y="314562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F96D2A48-BBCF-C14C-91F5-B1D2D2B8DD05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52678" y="310515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73F6CCE-3421-0F41-BADD-782C8BB884F8}"/>
              </a:ext>
            </a:extLst>
          </p:cNvPr>
          <p:cNvSpPr txBox="1"/>
          <p:nvPr/>
        </p:nvSpPr>
        <p:spPr>
          <a:xfrm rot="20748746">
            <a:off x="7608774" y="405342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5" name="Google Shape;234;p40">
            <a:extLst>
              <a:ext uri="{FF2B5EF4-FFF2-40B4-BE49-F238E27FC236}">
                <a16:creationId xmlns:a16="http://schemas.microsoft.com/office/drawing/2014/main" id="{E679B14B-9D9C-2247-BD56-79A970AE1689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" b="2113"/>
          <a:stretch/>
        </p:blipFill>
        <p:spPr>
          <a:xfrm>
            <a:off x="552678" y="2175748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" name="Google Shape;271;p44">
            <a:extLst>
              <a:ext uri="{FF2B5EF4-FFF2-40B4-BE49-F238E27FC236}">
                <a16:creationId xmlns:a16="http://schemas.microsoft.com/office/drawing/2014/main" id="{F60BC49E-A536-B34B-AF24-8AFC035465EB}"/>
              </a:ext>
            </a:extLst>
          </p:cNvPr>
          <p:cNvSpPr/>
          <p:nvPr/>
        </p:nvSpPr>
        <p:spPr>
          <a:xfrm>
            <a:off x="2236006" y="409570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Градиентный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бустинг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7" name="Google Shape;271;p44">
            <a:extLst>
              <a:ext uri="{FF2B5EF4-FFF2-40B4-BE49-F238E27FC236}">
                <a16:creationId xmlns:a16="http://schemas.microsoft.com/office/drawing/2014/main" id="{B8247EF9-F349-4047-B64B-B24CAB779659}"/>
              </a:ext>
            </a:extLst>
          </p:cNvPr>
          <p:cNvSpPr/>
          <p:nvPr/>
        </p:nvSpPr>
        <p:spPr>
          <a:xfrm>
            <a:off x="2236005" y="456962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Метод опорных векторов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1E70FE6D-9707-554D-A77C-32B4E003302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67571" y="4127861"/>
            <a:ext cx="324002" cy="32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B1FC711-FBE3-434C-AEF7-F2DA3AA51B14}"/>
              </a:ext>
            </a:extLst>
          </p:cNvPr>
          <p:cNvCxnSpPr>
            <a:cxnSpLocks/>
            <a:stCxn id="271" idx="2"/>
            <a:endCxn id="36" idx="1"/>
          </p:cNvCxnSpPr>
          <p:nvPr/>
        </p:nvCxnSpPr>
        <p:spPr>
          <a:xfrm rot="16200000" flipH="1">
            <a:off x="716400" y="2774103"/>
            <a:ext cx="2609990" cy="42922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50880369-3A08-E74F-921D-8DDC467E8498}"/>
              </a:ext>
            </a:extLst>
          </p:cNvPr>
          <p:cNvCxnSpPr>
            <a:cxnSpLocks/>
            <a:stCxn id="271" idx="2"/>
            <a:endCxn id="37" idx="1"/>
          </p:cNvCxnSpPr>
          <p:nvPr/>
        </p:nvCxnSpPr>
        <p:spPr>
          <a:xfrm rot="16200000" flipH="1">
            <a:off x="479441" y="3011061"/>
            <a:ext cx="3083907" cy="4292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271;p44">
            <a:extLst>
              <a:ext uri="{FF2B5EF4-FFF2-40B4-BE49-F238E27FC236}">
                <a16:creationId xmlns:a16="http://schemas.microsoft.com/office/drawing/2014/main" id="{202A737D-E7DC-8C41-BE46-91412B9E7E94}"/>
              </a:ext>
            </a:extLst>
          </p:cNvPr>
          <p:cNvSpPr/>
          <p:nvPr/>
        </p:nvSpPr>
        <p:spPr>
          <a:xfrm>
            <a:off x="2236005" y="3147875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Деревья решений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3E77C231-10B1-314C-9215-CB3F9F5ABE27}"/>
              </a:ext>
            </a:extLst>
          </p:cNvPr>
          <p:cNvCxnSpPr>
            <a:cxnSpLocks/>
            <a:stCxn id="271" idx="2"/>
            <a:endCxn id="40" idx="1"/>
          </p:cNvCxnSpPr>
          <p:nvPr/>
        </p:nvCxnSpPr>
        <p:spPr>
          <a:xfrm rot="16200000" flipH="1">
            <a:off x="1190316" y="2300186"/>
            <a:ext cx="1662156" cy="4292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8FAA116-F93B-294A-8660-F6AB595D8EEA}"/>
              </a:ext>
            </a:extLst>
          </p:cNvPr>
          <p:cNvSpPr txBox="1"/>
          <p:nvPr/>
        </p:nvSpPr>
        <p:spPr>
          <a:xfrm>
            <a:off x="991062" y="362908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44" name="Google Shape;225;p40">
            <a:extLst>
              <a:ext uri="{FF2B5EF4-FFF2-40B4-BE49-F238E27FC236}">
                <a16:creationId xmlns:a16="http://schemas.microsoft.com/office/drawing/2014/main" id="{8ADA1194-0391-FE46-BC2B-EC70673CDE2C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52678" y="3588615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2089506-B6F2-7A44-B1F6-7147A7961ADE}"/>
              </a:ext>
            </a:extLst>
          </p:cNvPr>
          <p:cNvSpPr txBox="1"/>
          <p:nvPr/>
        </p:nvSpPr>
        <p:spPr>
          <a:xfrm>
            <a:off x="981901" y="409633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24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46" name="Google Shape;225;p40">
            <a:extLst>
              <a:ext uri="{FF2B5EF4-FFF2-40B4-BE49-F238E27FC236}">
                <a16:creationId xmlns:a16="http://schemas.microsoft.com/office/drawing/2014/main" id="{C2E8B839-A820-4A46-9F78-82F8D5702B66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52678" y="405586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BC7DD76-B440-6744-854D-4077DFBA106F}"/>
              </a:ext>
            </a:extLst>
          </p:cNvPr>
          <p:cNvSpPr txBox="1"/>
          <p:nvPr/>
        </p:nvSpPr>
        <p:spPr>
          <a:xfrm>
            <a:off x="1003830" y="454987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1 -</a:t>
            </a:r>
          </a:p>
        </p:txBody>
      </p:sp>
      <p:pic>
        <p:nvPicPr>
          <p:cNvPr id="48" name="Google Shape;225;p40">
            <a:extLst>
              <a:ext uri="{FF2B5EF4-FFF2-40B4-BE49-F238E27FC236}">
                <a16:creationId xmlns:a16="http://schemas.microsoft.com/office/drawing/2014/main" id="{243F857B-4388-9148-9DDE-B89BD102E4F0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552678" y="4509396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0264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вебинара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740239" y="1074905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</a:t>
            </a:r>
          </a:p>
        </p:txBody>
      </p:sp>
      <p:sp>
        <p:nvSpPr>
          <p:cNvPr id="236" name="Google Shape;236;p37"/>
          <p:cNvSpPr/>
          <p:nvPr/>
        </p:nvSpPr>
        <p:spPr>
          <a:xfrm>
            <a:off x="740239" y="2401467"/>
            <a:ext cx="3556275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Критерии информативности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740239" y="3064748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Алгоритм построения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0" name="Google Shape;240;p37"/>
          <p:cNvCxnSpPr>
            <a:cxnSpLocks/>
            <a:stCxn id="235" idx="1"/>
            <a:endCxn id="13" idx="1"/>
          </p:cNvCxnSpPr>
          <p:nvPr/>
        </p:nvCxnSpPr>
        <p:spPr>
          <a:xfrm rot="10800000" flipV="1">
            <a:off x="740239" y="1263004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2" name="Google Shape;242;p37"/>
          <p:cNvCxnSpPr>
            <a:cxnSpLocks/>
            <a:stCxn id="236" idx="1"/>
            <a:endCxn id="238" idx="1"/>
          </p:cNvCxnSpPr>
          <p:nvPr/>
        </p:nvCxnSpPr>
        <p:spPr>
          <a:xfrm rot="10800000" flipV="1">
            <a:off x="740239" y="2589566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238;p37">
            <a:extLst>
              <a:ext uri="{FF2B5EF4-FFF2-40B4-BE49-F238E27FC236}">
                <a16:creationId xmlns:a16="http://schemas.microsoft.com/office/drawing/2014/main" id="{6F8EE228-CF1E-F70B-4105-8ECCB7307098}"/>
              </a:ext>
            </a:extLst>
          </p:cNvPr>
          <p:cNvSpPr/>
          <p:nvPr/>
        </p:nvSpPr>
        <p:spPr>
          <a:xfrm>
            <a:off x="740239" y="3728029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Категориальные признаки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42;p37">
            <a:extLst>
              <a:ext uri="{FF2B5EF4-FFF2-40B4-BE49-F238E27FC236}">
                <a16:creationId xmlns:a16="http://schemas.microsoft.com/office/drawing/2014/main" id="{9084AE32-B3C1-CEFB-608C-75D2CB107D7A}"/>
              </a:ext>
            </a:extLst>
          </p:cNvPr>
          <p:cNvCxnSpPr>
            <a:cxnSpLocks/>
            <a:stCxn id="238" idx="1"/>
            <a:endCxn id="2" idx="1"/>
          </p:cNvCxnSpPr>
          <p:nvPr/>
        </p:nvCxnSpPr>
        <p:spPr>
          <a:xfrm rot="10800000" flipV="1">
            <a:off x="740239" y="3252847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235;p37">
            <a:extLst>
              <a:ext uri="{FF2B5EF4-FFF2-40B4-BE49-F238E27FC236}">
                <a16:creationId xmlns:a16="http://schemas.microsoft.com/office/drawing/2014/main" id="{4E855995-62AE-0E46-BFC9-81D4F9F39802}"/>
              </a:ext>
            </a:extLst>
          </p:cNvPr>
          <p:cNvSpPr/>
          <p:nvPr/>
        </p:nvSpPr>
        <p:spPr>
          <a:xfrm>
            <a:off x="740239" y="1738186"/>
            <a:ext cx="3556274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Идея дерева решений</a:t>
            </a:r>
            <a:endParaRPr lang="ru-RU"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Google Shape;242;p37">
            <a:extLst>
              <a:ext uri="{FF2B5EF4-FFF2-40B4-BE49-F238E27FC236}">
                <a16:creationId xmlns:a16="http://schemas.microsoft.com/office/drawing/2014/main" id="{D6911694-A420-8C4B-BC21-6354019EC62C}"/>
              </a:ext>
            </a:extLst>
          </p:cNvPr>
          <p:cNvCxnSpPr>
            <a:cxnSpLocks/>
            <a:stCxn id="13" idx="1"/>
            <a:endCxn id="236" idx="1"/>
          </p:cNvCxnSpPr>
          <p:nvPr/>
        </p:nvCxnSpPr>
        <p:spPr>
          <a:xfrm rot="10800000" flipV="1">
            <a:off x="740239" y="1926285"/>
            <a:ext cx="12700" cy="663281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6" name="Google Shape;238;p37">
            <a:extLst>
              <a:ext uri="{FF2B5EF4-FFF2-40B4-BE49-F238E27FC236}">
                <a16:creationId xmlns:a16="http://schemas.microsoft.com/office/drawing/2014/main" id="{1E93F41F-C7D4-7B40-9453-630D8322B79F}"/>
              </a:ext>
            </a:extLst>
          </p:cNvPr>
          <p:cNvSpPr/>
          <p:nvPr/>
        </p:nvSpPr>
        <p:spPr>
          <a:xfrm>
            <a:off x="740238" y="4391312"/>
            <a:ext cx="3555066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Реализация</a:t>
            </a:r>
            <a:endParaRPr sz="16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242;p37">
            <a:extLst>
              <a:ext uri="{FF2B5EF4-FFF2-40B4-BE49-F238E27FC236}">
                <a16:creationId xmlns:a16="http://schemas.microsoft.com/office/drawing/2014/main" id="{B2CB5C7A-BED0-5A48-8D67-CA874A50A0CA}"/>
              </a:ext>
            </a:extLst>
          </p:cNvPr>
          <p:cNvCxnSpPr>
            <a:cxnSpLocks/>
            <a:stCxn id="2" idx="1"/>
            <a:endCxn id="16" idx="1"/>
          </p:cNvCxnSpPr>
          <p:nvPr/>
        </p:nvCxnSpPr>
        <p:spPr>
          <a:xfrm rot="10800000" flipV="1">
            <a:off x="740239" y="3916128"/>
            <a:ext cx="1" cy="663283"/>
          </a:xfrm>
          <a:prstGeom prst="curvedConnector3">
            <a:avLst>
              <a:gd name="adj1" fmla="val 22860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4902B6E-B801-C047-8EB0-F39F8B4D7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42" y="1095900"/>
            <a:ext cx="3716876" cy="37168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занятия</a:t>
            </a:r>
            <a:endParaRPr dirty="0"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3073273191"/>
              </p:ext>
            </p:extLst>
          </p:nvPr>
        </p:nvGraphicFramePr>
        <p:xfrm>
          <a:off x="1219200" y="1511273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Рассмотреть алгоритм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Decision tree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как происходят разбиения в деревьях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Что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83" name="Google Shape;183;p25"/>
          <p:cNvGraphicFramePr/>
          <p:nvPr>
            <p:extLst>
              <p:ext uri="{D42A27DB-BD31-4B8C-83A1-F6EECF244321}">
                <p14:modId xmlns:p14="http://schemas.microsoft.com/office/powerpoint/2010/main" val="2610163159"/>
              </p:ext>
            </p:extLst>
          </p:nvPr>
        </p:nvGraphicFramePr>
        <p:xfrm>
          <a:off x="1219200" y="1511273"/>
          <a:ext cx="7239000" cy="10479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как работает алгоритм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Знать особенности применения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chemeClr val="accent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chemeClr val="accent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недостатки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03522"/>
                  </a:ext>
                </a:extLst>
              </a:tr>
            </a:tbl>
          </a:graphicData>
        </a:graphic>
      </p:graphicFrame>
      <p:sp>
        <p:nvSpPr>
          <p:cNvPr id="185" name="Google Shape;185;p25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r>
              <a:rPr lang="ru" sz="1500" b="1" dirty="0">
                <a:solidFill>
                  <a:srgbClr val="FF9900"/>
                </a:solidFill>
              </a:rPr>
              <a:t>Зачем вам это уметь</a:t>
            </a:r>
            <a:endParaRPr sz="15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33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14724</TotalTime>
  <Words>1326</Words>
  <Application>Microsoft Macintosh PowerPoint</Application>
  <PresentationFormat>On-screen Show (16:9)</PresentationFormat>
  <Paragraphs>310</Paragraphs>
  <Slides>45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AkayaTelivigala</vt:lpstr>
      <vt:lpstr>Arial</vt:lpstr>
      <vt:lpstr>Bradley Hand</vt:lpstr>
      <vt:lpstr>Calibri</vt:lpstr>
      <vt:lpstr>Cambria Math</vt:lpstr>
      <vt:lpstr>Google Sans</vt:lpstr>
      <vt:lpstr>Roboto</vt:lpstr>
      <vt:lpstr>Roboto</vt:lpstr>
      <vt:lpstr>Trebuchet MS</vt:lpstr>
      <vt:lpstr>Office Theme</vt:lpstr>
      <vt:lpstr>ML Professional Decision tree</vt:lpstr>
      <vt:lpstr>Проверить, идет ли запись</vt:lpstr>
      <vt:lpstr>ML Professional Decision tree</vt:lpstr>
      <vt:lpstr>Правила вебинара</vt:lpstr>
      <vt:lpstr>Карта курса</vt:lpstr>
      <vt:lpstr>Программа курса</vt:lpstr>
      <vt:lpstr>Маршрут вебинара</vt:lpstr>
      <vt:lpstr>Цели занятия</vt:lpstr>
      <vt:lpstr>Смысл</vt:lpstr>
      <vt:lpstr>  Идея  Дерево решений</vt:lpstr>
      <vt:lpstr>Decision tree</vt:lpstr>
      <vt:lpstr>Пример дерева решений</vt:lpstr>
      <vt:lpstr>Decision tree</vt:lpstr>
      <vt:lpstr>Decision tree</vt:lpstr>
      <vt:lpstr>Decision tree</vt:lpstr>
      <vt:lpstr>Вопросы?</vt:lpstr>
      <vt:lpstr>  Критерии информативности </vt:lpstr>
      <vt:lpstr>Критерий информативности</vt:lpstr>
      <vt:lpstr>Критерий информативности – Info.Gain</vt:lpstr>
      <vt:lpstr>Вопросы?</vt:lpstr>
      <vt:lpstr>Критерий информативности – энтропия</vt:lpstr>
      <vt:lpstr>Критерий информативности – энтропия</vt:lpstr>
      <vt:lpstr>Критерий информативности – энтропия</vt:lpstr>
      <vt:lpstr>Критерий информативности – энтропия</vt:lpstr>
      <vt:lpstr>Критерий информативности – энтропия</vt:lpstr>
      <vt:lpstr>Критерий информативности – Gini</vt:lpstr>
      <vt:lpstr>Критерии информативности</vt:lpstr>
      <vt:lpstr>Критерии информативности</vt:lpstr>
      <vt:lpstr>Критерии для регрессии</vt:lpstr>
      <vt:lpstr>Критерий информативности – Info.Gain</vt:lpstr>
      <vt:lpstr>Вопросы?</vt:lpstr>
      <vt:lpstr>Общий алгоритм построения</vt:lpstr>
      <vt:lpstr>Алгоритм построения</vt:lpstr>
      <vt:lpstr>Оптимальное дерево</vt:lpstr>
      <vt:lpstr>Алгоритм построения</vt:lpstr>
      <vt:lpstr>Пропуски в данных</vt:lpstr>
      <vt:lpstr>Алгоритмы построения</vt:lpstr>
      <vt:lpstr>Алгоритм построения</vt:lpstr>
      <vt:lpstr>Вопросы?</vt:lpstr>
      <vt:lpstr>Практика</vt:lpstr>
      <vt:lpstr>Вопросы?</vt:lpstr>
      <vt:lpstr>Список материалов для изучения</vt:lpstr>
      <vt:lpstr>Рефлексия</vt:lpstr>
      <vt:lpstr>Заполните, пожалуйста, опрос о занятии по ссылке в чате</vt:lpstr>
      <vt:lpstr>Приходите на следующие вебинары 22.01 – Ансамбли моделей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1.2 Практическое занятие - Оптимизация кода, parallelization, multiprocessing, ускорение pandas, Modin для Pandas</dc:title>
  <cp:lastModifiedBy>Стурейко Игорь Олегович</cp:lastModifiedBy>
  <cp:revision>143</cp:revision>
  <dcterms:created xsi:type="dcterms:W3CDTF">2023-10-10T14:19:39Z</dcterms:created>
  <dcterms:modified xsi:type="dcterms:W3CDTF">2024-01-17T15:14:17Z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